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embeddings/oleObject1.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sldIdLst>
    <p:sldId id="258" r:id="rId3"/>
    <p:sldId id="256" r:id="rId4"/>
    <p:sldId id="257" r:id="rId5"/>
    <p:sldId id="259" r:id="rId6"/>
    <p:sldId id="260" r:id="rId7"/>
    <p:sldId id="261" r:id="rId8"/>
    <p:sldId id="276" r:id="rId9"/>
    <p:sldId id="277" r:id="rId10"/>
    <p:sldId id="278" r:id="rId11"/>
    <p:sldId id="279" r:id="rId12"/>
    <p:sldId id="280" r:id="rId13"/>
    <p:sldId id="281" r:id="rId14"/>
    <p:sldId id="284" r:id="rId15"/>
    <p:sldId id="285" r:id="rId16"/>
    <p:sldId id="286" r:id="rId17"/>
    <p:sldId id="287" r:id="rId18"/>
    <p:sldId id="288" r:id="rId19"/>
    <p:sldId id="289" r:id="rId20"/>
    <p:sldId id="290" r:id="rId21"/>
    <p:sldId id="291" r:id="rId22"/>
    <p:sldId id="293" r:id="rId23"/>
    <p:sldId id="294" r:id="rId24"/>
    <p:sldId id="299" r:id="rId25"/>
    <p:sldId id="300" r:id="rId26"/>
    <p:sldId id="301" r:id="rId27"/>
    <p:sldId id="302" r:id="rId28"/>
    <p:sldId id="303" r:id="rId29"/>
    <p:sldId id="295" r:id="rId30"/>
    <p:sldId id="296" r:id="rId31"/>
    <p:sldId id="304" r:id="rId32"/>
    <p:sldId id="297" r:id="rId3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205" d="100"/>
          <a:sy n="205" d="100"/>
        </p:scale>
        <p:origin x="-2600" y="-104"/>
      </p:cViewPr>
      <p:guideLst>
        <p:guide orient="horz" pos="2024"/>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printerSettings" Target="printerSettings/printerSettings1.bin"/><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theme" Target="theme/theme1.xml"/><Relationship Id="rId3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e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jpeg"/><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p:txBody>
          <a:bodyPr/>
          <a:lstStyle/>
          <a:p>
            <a:fld id="{C8E50D87-DC0C-46B3-89A7-1FBB2A127D86}" type="datetimeFigureOut">
              <a:rPr lang="de-AT" smtClean="0"/>
              <a:t>16.01.13</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9A3A762E-8506-4FE3-ABA5-655F9CE9F9EC}" type="slidenum">
              <a:rPr lang="de-AT" smtClean="0"/>
              <a:t>‹Nr.›</a:t>
            </a:fld>
            <a:endParaRPr lang="de-AT"/>
          </a:p>
        </p:txBody>
      </p:sp>
      <p:sp>
        <p:nvSpPr>
          <p:cNvPr id="7" name="Titel 1"/>
          <p:cNvSpPr txBox="1">
            <a:spLocks/>
          </p:cNvSpPr>
          <p:nvPr userDrawn="1"/>
        </p:nvSpPr>
        <p:spPr>
          <a:xfrm>
            <a:off x="2159732" y="518815"/>
            <a:ext cx="4572508"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smtClean="0"/>
              <a:t>“From surveillance to education on the territory”</a:t>
            </a:r>
            <a:br>
              <a:rPr lang="en-US" sz="2800" smtClean="0"/>
            </a:br>
            <a:r>
              <a:rPr lang="en-US" sz="3600" smtClean="0"/>
              <a:t/>
            </a:r>
            <a:br>
              <a:rPr lang="en-US" sz="3600" smtClean="0"/>
            </a:br>
            <a:endParaRPr lang="de-AT" sz="3600" dirty="0"/>
          </a:p>
        </p:txBody>
      </p:sp>
      <p:pic>
        <p:nvPicPr>
          <p:cNvPr id="8" name="Grafik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79512" y="188640"/>
            <a:ext cx="1872208" cy="1136698"/>
          </a:xfrm>
          <a:prstGeom prst="rect">
            <a:avLst/>
          </a:prstGeom>
        </p:spPr>
      </p:pic>
      <p:pic>
        <p:nvPicPr>
          <p:cNvPr id="9" name="Grafik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083864" y="282423"/>
            <a:ext cx="1695104" cy="1042915"/>
          </a:xfrm>
          <a:prstGeom prst="rect">
            <a:avLst/>
          </a:prstGeom>
        </p:spPr>
      </p:pic>
      <p:pic>
        <p:nvPicPr>
          <p:cNvPr id="10" name="Grafik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028384" y="6179288"/>
            <a:ext cx="930214" cy="587585"/>
          </a:xfrm>
          <a:prstGeom prst="rect">
            <a:avLst/>
          </a:prstGeom>
        </p:spPr>
      </p:pic>
      <p:sp>
        <p:nvSpPr>
          <p:cNvPr id="11" name="Textfeld 10"/>
          <p:cNvSpPr txBox="1"/>
          <p:nvPr userDrawn="1"/>
        </p:nvSpPr>
        <p:spPr>
          <a:xfrm>
            <a:off x="182362" y="6473081"/>
            <a:ext cx="7629998" cy="307777"/>
          </a:xfrm>
          <a:prstGeom prst="rect">
            <a:avLst/>
          </a:prstGeom>
          <a:noFill/>
        </p:spPr>
        <p:txBody>
          <a:bodyPr wrap="square" rtlCol="0">
            <a:spAutoFit/>
          </a:bodyPr>
          <a:lstStyle/>
          <a:p>
            <a:r>
              <a:rPr lang="de-AT" sz="1400" dirty="0" smtClean="0"/>
              <a:t>Professional Park Ranger Services in Austria. </a:t>
            </a:r>
            <a:r>
              <a:rPr lang="de-AT" sz="1400" dirty="0"/>
              <a:t> </a:t>
            </a:r>
            <a:r>
              <a:rPr lang="de-AT" sz="1400" dirty="0" err="1" smtClean="0"/>
              <a:t>February</a:t>
            </a:r>
            <a:r>
              <a:rPr lang="de-AT" sz="1400" dirty="0" smtClean="0"/>
              <a:t>, 18th  </a:t>
            </a:r>
            <a:r>
              <a:rPr lang="de-AT" sz="1400" dirty="0" err="1" smtClean="0"/>
              <a:t>Vanoise</a:t>
            </a:r>
            <a:r>
              <a:rPr lang="de-AT" sz="1400" dirty="0" smtClean="0"/>
              <a:t> NP;                     Martin Hartmann </a:t>
            </a:r>
            <a:endParaRPr lang="de-AT" sz="1400" dirty="0"/>
          </a:p>
        </p:txBody>
      </p:sp>
    </p:spTree>
    <p:extLst>
      <p:ext uri="{BB962C8B-B14F-4D97-AF65-F5344CB8AC3E}">
        <p14:creationId xmlns:p14="http://schemas.microsoft.com/office/powerpoint/2010/main" val="1030935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p>
            <a:fld id="{C8E50D87-DC0C-46B3-89A7-1FBB2A127D86}" type="datetimeFigureOut">
              <a:rPr lang="de-AT" smtClean="0"/>
              <a:t>16.01.13</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2031958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C8E50D87-DC0C-46B3-89A7-1FBB2A127D86}" type="datetimeFigureOut">
              <a:rPr lang="de-AT" smtClean="0"/>
              <a:t>16.01.13</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718708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4"/>
          <p:cNvSpPr>
            <a:spLocks noGrp="1"/>
          </p:cNvSpPr>
          <p:nvPr>
            <p:ph type="dt" sz="half" idx="10"/>
          </p:nvPr>
        </p:nvSpPr>
        <p:spPr/>
        <p:txBody>
          <a:bodyPr/>
          <a:lstStyle/>
          <a:p>
            <a:fld id="{C8E50D87-DC0C-46B3-89A7-1FBB2A127D86}" type="datetimeFigureOut">
              <a:rPr lang="de-AT" smtClean="0"/>
              <a:t>16.01.13</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212708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6"/>
          <p:cNvSpPr>
            <a:spLocks noGrp="1"/>
          </p:cNvSpPr>
          <p:nvPr>
            <p:ph type="dt" sz="half" idx="10"/>
          </p:nvPr>
        </p:nvSpPr>
        <p:spPr/>
        <p:txBody>
          <a:bodyPr/>
          <a:lstStyle/>
          <a:p>
            <a:fld id="{C8E50D87-DC0C-46B3-89A7-1FBB2A127D86}" type="datetimeFigureOut">
              <a:rPr lang="de-AT" smtClean="0"/>
              <a:t>16.01.13</a:t>
            </a:fld>
            <a:endParaRPr lang="de-AT"/>
          </a:p>
        </p:txBody>
      </p:sp>
      <p:sp>
        <p:nvSpPr>
          <p:cNvPr id="8" name="Fußzeilenplatzhalter 7"/>
          <p:cNvSpPr>
            <a:spLocks noGrp="1"/>
          </p:cNvSpPr>
          <p:nvPr>
            <p:ph type="ftr" sz="quarter" idx="11"/>
          </p:nvPr>
        </p:nvSpPr>
        <p:spPr/>
        <p:txBody>
          <a:bodyPr/>
          <a:lstStyle/>
          <a:p>
            <a:endParaRPr lang="de-AT"/>
          </a:p>
        </p:txBody>
      </p:sp>
      <p:sp>
        <p:nvSpPr>
          <p:cNvPr id="9" name="Foliennummernplatzhalter 8"/>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276663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Datumsplatzhalter 2"/>
          <p:cNvSpPr>
            <a:spLocks noGrp="1"/>
          </p:cNvSpPr>
          <p:nvPr>
            <p:ph type="dt" sz="half" idx="10"/>
          </p:nvPr>
        </p:nvSpPr>
        <p:spPr/>
        <p:txBody>
          <a:bodyPr/>
          <a:lstStyle/>
          <a:p>
            <a:fld id="{C8E50D87-DC0C-46B3-89A7-1FBB2A127D86}" type="datetimeFigureOut">
              <a:rPr lang="de-AT" smtClean="0"/>
              <a:t>16.01.13</a:t>
            </a:fld>
            <a:endParaRPr lang="de-AT"/>
          </a:p>
        </p:txBody>
      </p:sp>
      <p:sp>
        <p:nvSpPr>
          <p:cNvPr id="4" name="Fußzeilenplatzhalter 3"/>
          <p:cNvSpPr>
            <a:spLocks noGrp="1"/>
          </p:cNvSpPr>
          <p:nvPr>
            <p:ph type="ftr" sz="quarter" idx="11"/>
          </p:nvPr>
        </p:nvSpPr>
        <p:spPr/>
        <p:txBody>
          <a:bodyPr/>
          <a:lstStyle/>
          <a:p>
            <a:endParaRPr lang="de-AT"/>
          </a:p>
        </p:txBody>
      </p:sp>
      <p:sp>
        <p:nvSpPr>
          <p:cNvPr id="5" name="Foliennummernplatzhalter 4"/>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3018894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C8E50D87-DC0C-46B3-89A7-1FBB2A127D86}" type="datetimeFigureOut">
              <a:rPr lang="de-AT" smtClean="0"/>
              <a:t>16.01.13</a:t>
            </a:fld>
            <a:endParaRPr lang="de-AT"/>
          </a:p>
        </p:txBody>
      </p:sp>
      <p:sp>
        <p:nvSpPr>
          <p:cNvPr id="3" name="Fußzeilenplatzhalter 2"/>
          <p:cNvSpPr>
            <a:spLocks noGrp="1"/>
          </p:cNvSpPr>
          <p:nvPr>
            <p:ph type="ftr" sz="quarter" idx="11"/>
          </p:nvPr>
        </p:nvSpPr>
        <p:spPr/>
        <p:txBody>
          <a:bodyPr/>
          <a:lstStyle/>
          <a:p>
            <a:endParaRPr lang="de-AT"/>
          </a:p>
        </p:txBody>
      </p:sp>
      <p:sp>
        <p:nvSpPr>
          <p:cNvPr id="4" name="Foliennummernplatzhalter 3"/>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840442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C8E50D87-DC0C-46B3-89A7-1FBB2A127D86}" type="datetimeFigureOut">
              <a:rPr lang="de-AT" smtClean="0"/>
              <a:t>16.01.13</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21998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C8E50D87-DC0C-46B3-89A7-1FBB2A127D86}" type="datetimeFigureOut">
              <a:rPr lang="de-AT" smtClean="0"/>
              <a:t>16.01.13</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69871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p>
            <a:fld id="{C8E50D87-DC0C-46B3-89A7-1FBB2A127D86}" type="datetimeFigureOut">
              <a:rPr lang="de-AT" smtClean="0"/>
              <a:t>16.01.13</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265268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p>
            <a:fld id="{C8E50D87-DC0C-46B3-89A7-1FBB2A127D86}" type="datetimeFigureOut">
              <a:rPr lang="de-AT" smtClean="0"/>
              <a:t>16.01.13</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9A3A762E-8506-4FE3-ABA5-655F9CE9F9EC}" type="slidenum">
              <a:rPr lang="de-AT" smtClean="0"/>
              <a:t>‹Nr.›</a:t>
            </a:fld>
            <a:endParaRPr lang="de-AT"/>
          </a:p>
        </p:txBody>
      </p:sp>
    </p:spTree>
    <p:extLst>
      <p:ext uri="{BB962C8B-B14F-4D97-AF65-F5344CB8AC3E}">
        <p14:creationId xmlns:p14="http://schemas.microsoft.com/office/powerpoint/2010/main" val="1123687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de-DE" smtClean="0"/>
              <a:t>Titelmasterformat durch Klicken bearbeiten</a:t>
            </a:r>
            <a:endParaRPr lang="de-AT"/>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p:txBody>
          <a:bodyPr/>
          <a:lstStyle>
            <a:lvl1pPr>
              <a:defRPr/>
            </a:lvl1pPr>
          </a:lstStyle>
          <a:p>
            <a:fld id="{5D553428-1976-48A8-8AFE-D2177ABE263D}" type="datetime1">
              <a:rPr lang="de-AT"/>
              <a:pPr/>
              <a:t>16.01.13</a:t>
            </a:fld>
            <a:endParaRPr lang="de-AT"/>
          </a:p>
        </p:txBody>
      </p:sp>
      <p:sp>
        <p:nvSpPr>
          <p:cNvPr id="5" name="Fußzeilenplatzhalter 4"/>
          <p:cNvSpPr>
            <a:spLocks noGrp="1"/>
          </p:cNvSpPr>
          <p:nvPr>
            <p:ph type="ftr" sz="quarter" idx="11"/>
          </p:nvPr>
        </p:nvSpPr>
        <p:spPr/>
        <p:txBody>
          <a:bodyPr/>
          <a:lstStyle>
            <a:lvl1pPr>
              <a:defRPr/>
            </a:lvl1pPr>
          </a:lstStyle>
          <a:p>
            <a:r>
              <a:rPr lang="de-AT"/>
              <a:t>Martin Hartmann &amp; Angelika Stückler</a:t>
            </a:r>
          </a:p>
        </p:txBody>
      </p:sp>
      <p:sp>
        <p:nvSpPr>
          <p:cNvPr id="6" name="Foliennummernplatzhalter 5"/>
          <p:cNvSpPr>
            <a:spLocks noGrp="1"/>
          </p:cNvSpPr>
          <p:nvPr>
            <p:ph type="sldNum" sz="quarter" idx="12"/>
          </p:nvPr>
        </p:nvSpPr>
        <p:spPr/>
        <p:txBody>
          <a:bodyPr/>
          <a:lstStyle>
            <a:lvl1pPr>
              <a:defRPr/>
            </a:lvl1pPr>
          </a:lstStyle>
          <a:p>
            <a:fld id="{C53A9F36-681C-4711-BE93-653DE712D9DA}" type="slidenum">
              <a:rPr lang="de-AT"/>
              <a:pPr/>
              <a:t>‹Nr.›</a:t>
            </a:fld>
            <a:endParaRPr lang="de-AT"/>
          </a:p>
        </p:txBody>
      </p:sp>
    </p:spTree>
    <p:extLst>
      <p:ext uri="{BB962C8B-B14F-4D97-AF65-F5344CB8AC3E}">
        <p14:creationId xmlns:p14="http://schemas.microsoft.com/office/powerpoint/2010/main" val="1853027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AT"/>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fld id="{002B4620-67B0-4D8E-A58A-7C3306BC3623}" type="datetime1">
              <a:rPr lang="de-AT"/>
              <a:pPr/>
              <a:t>16.01.13</a:t>
            </a:fld>
            <a:endParaRPr lang="de-AT"/>
          </a:p>
        </p:txBody>
      </p:sp>
      <p:sp>
        <p:nvSpPr>
          <p:cNvPr id="5" name="Fußzeilenplatzhalter 4"/>
          <p:cNvSpPr>
            <a:spLocks noGrp="1"/>
          </p:cNvSpPr>
          <p:nvPr>
            <p:ph type="ftr" sz="quarter" idx="11"/>
          </p:nvPr>
        </p:nvSpPr>
        <p:spPr/>
        <p:txBody>
          <a:bodyPr/>
          <a:lstStyle>
            <a:lvl1pPr>
              <a:defRPr/>
            </a:lvl1pPr>
          </a:lstStyle>
          <a:p>
            <a:r>
              <a:rPr lang="de-AT"/>
              <a:t>Martin Hartmann &amp; Angelika Stückler</a:t>
            </a:r>
          </a:p>
        </p:txBody>
      </p:sp>
      <p:sp>
        <p:nvSpPr>
          <p:cNvPr id="6" name="Foliennummernplatzhalter 5"/>
          <p:cNvSpPr>
            <a:spLocks noGrp="1"/>
          </p:cNvSpPr>
          <p:nvPr>
            <p:ph type="sldNum" sz="quarter" idx="12"/>
          </p:nvPr>
        </p:nvSpPr>
        <p:spPr/>
        <p:txBody>
          <a:bodyPr/>
          <a:lstStyle>
            <a:lvl1pPr>
              <a:defRPr/>
            </a:lvl1pPr>
          </a:lstStyle>
          <a:p>
            <a:fld id="{97890539-697A-4535-8B18-0FDD0A5E955E}" type="slidenum">
              <a:rPr lang="de-AT"/>
              <a:pPr/>
              <a:t>‹Nr.›</a:t>
            </a:fld>
            <a:endParaRPr lang="de-AT"/>
          </a:p>
        </p:txBody>
      </p:sp>
    </p:spTree>
    <p:extLst>
      <p:ext uri="{BB962C8B-B14F-4D97-AF65-F5344CB8AC3E}">
        <p14:creationId xmlns:p14="http://schemas.microsoft.com/office/powerpoint/2010/main" val="1221539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smtClean="0"/>
              <a:t>Titelmasterformat durch Klicken bearbeiten</a:t>
            </a:r>
            <a:endParaRPr lang="de-AT"/>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fld id="{F81964C5-6BE5-42E7-8D02-BC800BD1CC5D}" type="datetime1">
              <a:rPr lang="de-AT"/>
              <a:pPr/>
              <a:t>16.01.13</a:t>
            </a:fld>
            <a:endParaRPr lang="de-AT"/>
          </a:p>
        </p:txBody>
      </p:sp>
      <p:sp>
        <p:nvSpPr>
          <p:cNvPr id="5" name="Fußzeilenplatzhalter 4"/>
          <p:cNvSpPr>
            <a:spLocks noGrp="1"/>
          </p:cNvSpPr>
          <p:nvPr>
            <p:ph type="ftr" sz="quarter" idx="11"/>
          </p:nvPr>
        </p:nvSpPr>
        <p:spPr/>
        <p:txBody>
          <a:bodyPr/>
          <a:lstStyle>
            <a:lvl1pPr>
              <a:defRPr/>
            </a:lvl1pPr>
          </a:lstStyle>
          <a:p>
            <a:r>
              <a:rPr lang="de-AT"/>
              <a:t>Martin Hartmann &amp; Angelika Stückler</a:t>
            </a:r>
          </a:p>
        </p:txBody>
      </p:sp>
      <p:sp>
        <p:nvSpPr>
          <p:cNvPr id="6" name="Foliennummernplatzhalter 5"/>
          <p:cNvSpPr>
            <a:spLocks noGrp="1"/>
          </p:cNvSpPr>
          <p:nvPr>
            <p:ph type="sldNum" sz="quarter" idx="12"/>
          </p:nvPr>
        </p:nvSpPr>
        <p:spPr/>
        <p:txBody>
          <a:bodyPr/>
          <a:lstStyle>
            <a:lvl1pPr>
              <a:defRPr/>
            </a:lvl1pPr>
          </a:lstStyle>
          <a:p>
            <a:fld id="{5CC66837-A15A-4553-B8C9-A89858FD66BD}" type="slidenum">
              <a:rPr lang="de-AT"/>
              <a:pPr/>
              <a:t>‹Nr.›</a:t>
            </a:fld>
            <a:endParaRPr lang="de-AT"/>
          </a:p>
        </p:txBody>
      </p:sp>
    </p:spTree>
    <p:extLst>
      <p:ext uri="{BB962C8B-B14F-4D97-AF65-F5344CB8AC3E}">
        <p14:creationId xmlns:p14="http://schemas.microsoft.com/office/powerpoint/2010/main" val="985010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4"/>
          <p:cNvSpPr>
            <a:spLocks noGrp="1"/>
          </p:cNvSpPr>
          <p:nvPr>
            <p:ph type="dt" sz="half" idx="10"/>
          </p:nvPr>
        </p:nvSpPr>
        <p:spPr/>
        <p:txBody>
          <a:bodyPr/>
          <a:lstStyle>
            <a:lvl1pPr>
              <a:defRPr/>
            </a:lvl1pPr>
          </a:lstStyle>
          <a:p>
            <a:fld id="{F70E78F9-2D22-40E2-8A93-F5C71561F5BF}" type="datetime1">
              <a:rPr lang="de-AT"/>
              <a:pPr/>
              <a:t>16.01.13</a:t>
            </a:fld>
            <a:endParaRPr lang="de-AT"/>
          </a:p>
        </p:txBody>
      </p:sp>
      <p:sp>
        <p:nvSpPr>
          <p:cNvPr id="6" name="Fußzeilenplatzhalter 5"/>
          <p:cNvSpPr>
            <a:spLocks noGrp="1"/>
          </p:cNvSpPr>
          <p:nvPr>
            <p:ph type="ftr" sz="quarter" idx="11"/>
          </p:nvPr>
        </p:nvSpPr>
        <p:spPr/>
        <p:txBody>
          <a:bodyPr/>
          <a:lstStyle>
            <a:lvl1pPr>
              <a:defRPr/>
            </a:lvl1pPr>
          </a:lstStyle>
          <a:p>
            <a:r>
              <a:rPr lang="de-AT"/>
              <a:t>Martin Hartmann &amp; Angelika Stückler</a:t>
            </a:r>
          </a:p>
        </p:txBody>
      </p:sp>
      <p:sp>
        <p:nvSpPr>
          <p:cNvPr id="7" name="Foliennummernplatzhalter 6"/>
          <p:cNvSpPr>
            <a:spLocks noGrp="1"/>
          </p:cNvSpPr>
          <p:nvPr>
            <p:ph type="sldNum" sz="quarter" idx="12"/>
          </p:nvPr>
        </p:nvSpPr>
        <p:spPr/>
        <p:txBody>
          <a:bodyPr/>
          <a:lstStyle>
            <a:lvl1pPr>
              <a:defRPr/>
            </a:lvl1pPr>
          </a:lstStyle>
          <a:p>
            <a:fld id="{D505B548-FED9-4766-B345-8A8879EEBCF9}" type="slidenum">
              <a:rPr lang="de-AT"/>
              <a:pPr/>
              <a:t>‹Nr.›</a:t>
            </a:fld>
            <a:endParaRPr lang="de-AT"/>
          </a:p>
        </p:txBody>
      </p:sp>
    </p:spTree>
    <p:extLst>
      <p:ext uri="{BB962C8B-B14F-4D97-AF65-F5344CB8AC3E}">
        <p14:creationId xmlns:p14="http://schemas.microsoft.com/office/powerpoint/2010/main" val="10252562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smtClean="0"/>
              <a:t>Titelmasterformat durch Klicken bearbeiten</a:t>
            </a:r>
            <a:endParaRPr lang="de-AT"/>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6"/>
          <p:cNvSpPr>
            <a:spLocks noGrp="1"/>
          </p:cNvSpPr>
          <p:nvPr>
            <p:ph type="dt" sz="half" idx="10"/>
          </p:nvPr>
        </p:nvSpPr>
        <p:spPr/>
        <p:txBody>
          <a:bodyPr/>
          <a:lstStyle>
            <a:lvl1pPr>
              <a:defRPr/>
            </a:lvl1pPr>
          </a:lstStyle>
          <a:p>
            <a:fld id="{86B3F904-6F4B-4928-8843-68B73B9CDC22}" type="datetime1">
              <a:rPr lang="de-AT"/>
              <a:pPr/>
              <a:t>16.01.13</a:t>
            </a:fld>
            <a:endParaRPr lang="de-AT"/>
          </a:p>
        </p:txBody>
      </p:sp>
      <p:sp>
        <p:nvSpPr>
          <p:cNvPr id="8" name="Fußzeilenplatzhalter 7"/>
          <p:cNvSpPr>
            <a:spLocks noGrp="1"/>
          </p:cNvSpPr>
          <p:nvPr>
            <p:ph type="ftr" sz="quarter" idx="11"/>
          </p:nvPr>
        </p:nvSpPr>
        <p:spPr/>
        <p:txBody>
          <a:bodyPr/>
          <a:lstStyle>
            <a:lvl1pPr>
              <a:defRPr/>
            </a:lvl1pPr>
          </a:lstStyle>
          <a:p>
            <a:r>
              <a:rPr lang="de-AT"/>
              <a:t>Martin Hartmann &amp; Angelika Stückler</a:t>
            </a:r>
          </a:p>
        </p:txBody>
      </p:sp>
      <p:sp>
        <p:nvSpPr>
          <p:cNvPr id="9" name="Foliennummernplatzhalter 8"/>
          <p:cNvSpPr>
            <a:spLocks noGrp="1"/>
          </p:cNvSpPr>
          <p:nvPr>
            <p:ph type="sldNum" sz="quarter" idx="12"/>
          </p:nvPr>
        </p:nvSpPr>
        <p:spPr/>
        <p:txBody>
          <a:bodyPr/>
          <a:lstStyle>
            <a:lvl1pPr>
              <a:defRPr/>
            </a:lvl1pPr>
          </a:lstStyle>
          <a:p>
            <a:fld id="{F96A2F48-1227-4C9A-A3A3-409830788AF9}" type="slidenum">
              <a:rPr lang="de-AT"/>
              <a:pPr/>
              <a:t>‹Nr.›</a:t>
            </a:fld>
            <a:endParaRPr lang="de-AT"/>
          </a:p>
        </p:txBody>
      </p:sp>
    </p:spTree>
    <p:extLst>
      <p:ext uri="{BB962C8B-B14F-4D97-AF65-F5344CB8AC3E}">
        <p14:creationId xmlns:p14="http://schemas.microsoft.com/office/powerpoint/2010/main" val="8697248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AT"/>
          </a:p>
        </p:txBody>
      </p:sp>
      <p:sp>
        <p:nvSpPr>
          <p:cNvPr id="3" name="Datumsplatzhalter 2"/>
          <p:cNvSpPr>
            <a:spLocks noGrp="1"/>
          </p:cNvSpPr>
          <p:nvPr>
            <p:ph type="dt" sz="half" idx="10"/>
          </p:nvPr>
        </p:nvSpPr>
        <p:spPr/>
        <p:txBody>
          <a:bodyPr/>
          <a:lstStyle>
            <a:lvl1pPr>
              <a:defRPr/>
            </a:lvl1pPr>
          </a:lstStyle>
          <a:p>
            <a:fld id="{3E604FC3-A7CE-4D46-AA9F-01C68AC71F84}" type="datetime1">
              <a:rPr lang="de-AT"/>
              <a:pPr/>
              <a:t>16.01.13</a:t>
            </a:fld>
            <a:endParaRPr lang="de-AT"/>
          </a:p>
        </p:txBody>
      </p:sp>
      <p:sp>
        <p:nvSpPr>
          <p:cNvPr id="4" name="Fußzeilenplatzhalter 3"/>
          <p:cNvSpPr>
            <a:spLocks noGrp="1"/>
          </p:cNvSpPr>
          <p:nvPr>
            <p:ph type="ftr" sz="quarter" idx="11"/>
          </p:nvPr>
        </p:nvSpPr>
        <p:spPr/>
        <p:txBody>
          <a:bodyPr/>
          <a:lstStyle>
            <a:lvl1pPr>
              <a:defRPr/>
            </a:lvl1pPr>
          </a:lstStyle>
          <a:p>
            <a:r>
              <a:rPr lang="de-AT"/>
              <a:t>Martin Hartmann &amp; Angelika Stückler</a:t>
            </a:r>
          </a:p>
        </p:txBody>
      </p:sp>
      <p:sp>
        <p:nvSpPr>
          <p:cNvPr id="5" name="Foliennummernplatzhalter 4"/>
          <p:cNvSpPr>
            <a:spLocks noGrp="1"/>
          </p:cNvSpPr>
          <p:nvPr>
            <p:ph type="sldNum" sz="quarter" idx="12"/>
          </p:nvPr>
        </p:nvSpPr>
        <p:spPr/>
        <p:txBody>
          <a:bodyPr/>
          <a:lstStyle>
            <a:lvl1pPr>
              <a:defRPr/>
            </a:lvl1pPr>
          </a:lstStyle>
          <a:p>
            <a:fld id="{15714CA0-9995-48A3-AD90-C573D7414419}" type="slidenum">
              <a:rPr lang="de-AT"/>
              <a:pPr/>
              <a:t>‹Nr.›</a:t>
            </a:fld>
            <a:endParaRPr lang="de-AT"/>
          </a:p>
        </p:txBody>
      </p:sp>
    </p:spTree>
    <p:extLst>
      <p:ext uri="{BB962C8B-B14F-4D97-AF65-F5344CB8AC3E}">
        <p14:creationId xmlns:p14="http://schemas.microsoft.com/office/powerpoint/2010/main" val="896401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fld id="{D738F4DE-C073-4795-B31A-3C8DDC20A8F9}" type="datetime1">
              <a:rPr lang="de-AT"/>
              <a:pPr/>
              <a:t>16.01.13</a:t>
            </a:fld>
            <a:endParaRPr lang="de-AT"/>
          </a:p>
        </p:txBody>
      </p:sp>
      <p:sp>
        <p:nvSpPr>
          <p:cNvPr id="3" name="Fußzeilenplatzhalter 2"/>
          <p:cNvSpPr>
            <a:spLocks noGrp="1"/>
          </p:cNvSpPr>
          <p:nvPr>
            <p:ph type="ftr" sz="quarter" idx="11"/>
          </p:nvPr>
        </p:nvSpPr>
        <p:spPr/>
        <p:txBody>
          <a:bodyPr/>
          <a:lstStyle>
            <a:lvl1pPr>
              <a:defRPr/>
            </a:lvl1pPr>
          </a:lstStyle>
          <a:p>
            <a:r>
              <a:rPr lang="de-AT"/>
              <a:t>Martin Hartmann &amp; Angelika Stückler</a:t>
            </a:r>
          </a:p>
        </p:txBody>
      </p:sp>
      <p:sp>
        <p:nvSpPr>
          <p:cNvPr id="4" name="Foliennummernplatzhalter 3"/>
          <p:cNvSpPr>
            <a:spLocks noGrp="1"/>
          </p:cNvSpPr>
          <p:nvPr>
            <p:ph type="sldNum" sz="quarter" idx="12"/>
          </p:nvPr>
        </p:nvSpPr>
        <p:spPr/>
        <p:txBody>
          <a:bodyPr/>
          <a:lstStyle>
            <a:lvl1pPr>
              <a:defRPr/>
            </a:lvl1pPr>
          </a:lstStyle>
          <a:p>
            <a:fld id="{D7B5B66D-6AB2-41A4-B792-B1FF358384F7}" type="slidenum">
              <a:rPr lang="de-AT"/>
              <a:pPr/>
              <a:t>‹Nr.›</a:t>
            </a:fld>
            <a:endParaRPr lang="de-AT"/>
          </a:p>
        </p:txBody>
      </p:sp>
    </p:spTree>
    <p:extLst>
      <p:ext uri="{BB962C8B-B14F-4D97-AF65-F5344CB8AC3E}">
        <p14:creationId xmlns:p14="http://schemas.microsoft.com/office/powerpoint/2010/main" val="40431349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smtClean="0"/>
              <a:t>Titelmasterformat durch Klicken bearbeiten</a:t>
            </a:r>
            <a:endParaRPr lang="de-AT"/>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fld id="{B3099166-CAD9-4425-AF64-7D71ED4DEC4A}" type="datetime1">
              <a:rPr lang="de-AT"/>
              <a:pPr/>
              <a:t>16.01.13</a:t>
            </a:fld>
            <a:endParaRPr lang="de-AT"/>
          </a:p>
        </p:txBody>
      </p:sp>
      <p:sp>
        <p:nvSpPr>
          <p:cNvPr id="6" name="Fußzeilenplatzhalter 5"/>
          <p:cNvSpPr>
            <a:spLocks noGrp="1"/>
          </p:cNvSpPr>
          <p:nvPr>
            <p:ph type="ftr" sz="quarter" idx="11"/>
          </p:nvPr>
        </p:nvSpPr>
        <p:spPr/>
        <p:txBody>
          <a:bodyPr/>
          <a:lstStyle>
            <a:lvl1pPr>
              <a:defRPr/>
            </a:lvl1pPr>
          </a:lstStyle>
          <a:p>
            <a:r>
              <a:rPr lang="de-AT"/>
              <a:t>Martin Hartmann &amp; Angelika Stückler</a:t>
            </a:r>
          </a:p>
        </p:txBody>
      </p:sp>
      <p:sp>
        <p:nvSpPr>
          <p:cNvPr id="7" name="Foliennummernplatzhalter 6"/>
          <p:cNvSpPr>
            <a:spLocks noGrp="1"/>
          </p:cNvSpPr>
          <p:nvPr>
            <p:ph type="sldNum" sz="quarter" idx="12"/>
          </p:nvPr>
        </p:nvSpPr>
        <p:spPr/>
        <p:txBody>
          <a:bodyPr/>
          <a:lstStyle>
            <a:lvl1pPr>
              <a:defRPr/>
            </a:lvl1pPr>
          </a:lstStyle>
          <a:p>
            <a:fld id="{783F7134-C5F9-4963-B362-4636399B8760}" type="slidenum">
              <a:rPr lang="de-AT"/>
              <a:pPr/>
              <a:t>‹Nr.›</a:t>
            </a:fld>
            <a:endParaRPr lang="de-AT"/>
          </a:p>
        </p:txBody>
      </p:sp>
    </p:spTree>
    <p:extLst>
      <p:ext uri="{BB962C8B-B14F-4D97-AF65-F5344CB8AC3E}">
        <p14:creationId xmlns:p14="http://schemas.microsoft.com/office/powerpoint/2010/main" val="22731185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smtClean="0"/>
              <a:t>Titelmasterformat durch Klicken bearbeiten</a:t>
            </a:r>
            <a:endParaRPr lang="de-AT"/>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fld id="{55DCB6F0-3363-44E0-9913-89A1F48EBBCD}" type="datetime1">
              <a:rPr lang="de-AT"/>
              <a:pPr/>
              <a:t>16.01.13</a:t>
            </a:fld>
            <a:endParaRPr lang="de-AT"/>
          </a:p>
        </p:txBody>
      </p:sp>
      <p:sp>
        <p:nvSpPr>
          <p:cNvPr id="6" name="Fußzeilenplatzhalter 5"/>
          <p:cNvSpPr>
            <a:spLocks noGrp="1"/>
          </p:cNvSpPr>
          <p:nvPr>
            <p:ph type="ftr" sz="quarter" idx="11"/>
          </p:nvPr>
        </p:nvSpPr>
        <p:spPr/>
        <p:txBody>
          <a:bodyPr/>
          <a:lstStyle>
            <a:lvl1pPr>
              <a:defRPr/>
            </a:lvl1pPr>
          </a:lstStyle>
          <a:p>
            <a:r>
              <a:rPr lang="de-AT"/>
              <a:t>Martin Hartmann &amp; Angelika Stückler</a:t>
            </a:r>
          </a:p>
        </p:txBody>
      </p:sp>
      <p:sp>
        <p:nvSpPr>
          <p:cNvPr id="7" name="Foliennummernplatzhalter 6"/>
          <p:cNvSpPr>
            <a:spLocks noGrp="1"/>
          </p:cNvSpPr>
          <p:nvPr>
            <p:ph type="sldNum" sz="quarter" idx="12"/>
          </p:nvPr>
        </p:nvSpPr>
        <p:spPr/>
        <p:txBody>
          <a:bodyPr/>
          <a:lstStyle>
            <a:lvl1pPr>
              <a:defRPr/>
            </a:lvl1pPr>
          </a:lstStyle>
          <a:p>
            <a:fld id="{BD857D37-C31D-4467-9208-38239D5BC1E6}" type="slidenum">
              <a:rPr lang="de-AT"/>
              <a:pPr/>
              <a:t>‹Nr.›</a:t>
            </a:fld>
            <a:endParaRPr lang="de-AT"/>
          </a:p>
        </p:txBody>
      </p:sp>
    </p:spTree>
    <p:extLst>
      <p:ext uri="{BB962C8B-B14F-4D97-AF65-F5344CB8AC3E}">
        <p14:creationId xmlns:p14="http://schemas.microsoft.com/office/powerpoint/2010/main" val="27158809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fld id="{1335F56F-F6B5-41E2-BCDF-BF7DC7F2C83B}" type="datetime1">
              <a:rPr lang="de-AT"/>
              <a:pPr/>
              <a:t>16.01.13</a:t>
            </a:fld>
            <a:endParaRPr lang="de-AT"/>
          </a:p>
        </p:txBody>
      </p:sp>
      <p:sp>
        <p:nvSpPr>
          <p:cNvPr id="5" name="Fußzeilenplatzhalter 4"/>
          <p:cNvSpPr>
            <a:spLocks noGrp="1"/>
          </p:cNvSpPr>
          <p:nvPr>
            <p:ph type="ftr" sz="quarter" idx="11"/>
          </p:nvPr>
        </p:nvSpPr>
        <p:spPr/>
        <p:txBody>
          <a:bodyPr/>
          <a:lstStyle>
            <a:lvl1pPr>
              <a:defRPr/>
            </a:lvl1pPr>
          </a:lstStyle>
          <a:p>
            <a:r>
              <a:rPr lang="de-AT"/>
              <a:t>Martin Hartmann &amp; Angelika Stückler</a:t>
            </a:r>
          </a:p>
        </p:txBody>
      </p:sp>
      <p:sp>
        <p:nvSpPr>
          <p:cNvPr id="6" name="Foliennummernplatzhalter 5"/>
          <p:cNvSpPr>
            <a:spLocks noGrp="1"/>
          </p:cNvSpPr>
          <p:nvPr>
            <p:ph type="sldNum" sz="quarter" idx="12"/>
          </p:nvPr>
        </p:nvSpPr>
        <p:spPr/>
        <p:txBody>
          <a:bodyPr/>
          <a:lstStyle>
            <a:lvl1pPr>
              <a:defRPr/>
            </a:lvl1pPr>
          </a:lstStyle>
          <a:p>
            <a:fld id="{0314F738-D02C-427E-BD77-9E7D5FEA7536}" type="slidenum">
              <a:rPr lang="de-AT"/>
              <a:pPr/>
              <a:t>‹Nr.›</a:t>
            </a:fld>
            <a:endParaRPr lang="de-AT"/>
          </a:p>
        </p:txBody>
      </p:sp>
    </p:spTree>
    <p:extLst>
      <p:ext uri="{BB962C8B-B14F-4D97-AF65-F5344CB8AC3E}">
        <p14:creationId xmlns:p14="http://schemas.microsoft.com/office/powerpoint/2010/main" val="1090571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fld id="{B7393B4E-5DCC-4D3A-812B-8326E29D9730}" type="datetime1">
              <a:rPr lang="de-AT"/>
              <a:pPr/>
              <a:t>16.01.13</a:t>
            </a:fld>
            <a:endParaRPr lang="de-AT"/>
          </a:p>
        </p:txBody>
      </p:sp>
      <p:sp>
        <p:nvSpPr>
          <p:cNvPr id="5" name="Fußzeilenplatzhalter 4"/>
          <p:cNvSpPr>
            <a:spLocks noGrp="1"/>
          </p:cNvSpPr>
          <p:nvPr>
            <p:ph type="ftr" sz="quarter" idx="11"/>
          </p:nvPr>
        </p:nvSpPr>
        <p:spPr/>
        <p:txBody>
          <a:bodyPr/>
          <a:lstStyle>
            <a:lvl1pPr>
              <a:defRPr/>
            </a:lvl1pPr>
          </a:lstStyle>
          <a:p>
            <a:r>
              <a:rPr lang="de-AT"/>
              <a:t>Martin Hartmann &amp; Angelika Stückler</a:t>
            </a:r>
          </a:p>
        </p:txBody>
      </p:sp>
      <p:sp>
        <p:nvSpPr>
          <p:cNvPr id="6" name="Foliennummernplatzhalter 5"/>
          <p:cNvSpPr>
            <a:spLocks noGrp="1"/>
          </p:cNvSpPr>
          <p:nvPr>
            <p:ph type="sldNum" sz="quarter" idx="12"/>
          </p:nvPr>
        </p:nvSpPr>
        <p:spPr/>
        <p:txBody>
          <a:bodyPr/>
          <a:lstStyle>
            <a:lvl1pPr>
              <a:defRPr/>
            </a:lvl1pPr>
          </a:lstStyle>
          <a:p>
            <a:fld id="{311DB226-793E-4E39-B6D1-3584B4D06C1E}" type="slidenum">
              <a:rPr lang="de-AT"/>
              <a:pPr/>
              <a:t>‹Nr.›</a:t>
            </a:fld>
            <a:endParaRPr lang="de-AT"/>
          </a:p>
        </p:txBody>
      </p:sp>
    </p:spTree>
    <p:extLst>
      <p:ext uri="{BB962C8B-B14F-4D97-AF65-F5344CB8AC3E}">
        <p14:creationId xmlns:p14="http://schemas.microsoft.com/office/powerpoint/2010/main" val="168139940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jpeg"/><Relationship Id="rId15" Type="http://schemas.openxmlformats.org/officeDocument/2006/relationships/image" Target="../media/image3.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3" Type="http://schemas.openxmlformats.org/officeDocument/2006/relationships/image" Target="../media/image4.wmf"/><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AT"/>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E50D87-DC0C-46B3-89A7-1FBB2A127D86}" type="datetimeFigureOut">
              <a:rPr lang="de-AT" smtClean="0"/>
              <a:t>16.01.13</a:t>
            </a:fld>
            <a:endParaRPr lang="de-AT"/>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3A762E-8506-4FE3-ABA5-655F9CE9F9EC}" type="slidenum">
              <a:rPr lang="de-AT" smtClean="0"/>
              <a:t>‹Nr.›</a:t>
            </a:fld>
            <a:endParaRPr lang="de-AT"/>
          </a:p>
        </p:txBody>
      </p:sp>
      <p:sp>
        <p:nvSpPr>
          <p:cNvPr id="7" name="Titel 1"/>
          <p:cNvSpPr txBox="1">
            <a:spLocks/>
          </p:cNvSpPr>
          <p:nvPr userDrawn="1"/>
        </p:nvSpPr>
        <p:spPr>
          <a:xfrm>
            <a:off x="2159732" y="518815"/>
            <a:ext cx="4572508"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smtClean="0"/>
              <a:t>“From surveillance to education on the territory”</a:t>
            </a:r>
            <a:br>
              <a:rPr lang="en-US" sz="2800" smtClean="0"/>
            </a:br>
            <a:r>
              <a:rPr lang="en-US" sz="3600" smtClean="0"/>
              <a:t/>
            </a:r>
            <a:br>
              <a:rPr lang="en-US" sz="3600" smtClean="0"/>
            </a:br>
            <a:endParaRPr lang="de-AT" sz="3600" dirty="0"/>
          </a:p>
        </p:txBody>
      </p:sp>
      <p:pic>
        <p:nvPicPr>
          <p:cNvPr id="8" name="Grafik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79512" y="188640"/>
            <a:ext cx="1872208" cy="1136698"/>
          </a:xfrm>
          <a:prstGeom prst="rect">
            <a:avLst/>
          </a:prstGeom>
        </p:spPr>
      </p:pic>
      <p:pic>
        <p:nvPicPr>
          <p:cNvPr id="9" name="Grafik 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083864" y="282423"/>
            <a:ext cx="1695104" cy="1042915"/>
          </a:xfrm>
          <a:prstGeom prst="rect">
            <a:avLst/>
          </a:prstGeom>
        </p:spPr>
      </p:pic>
      <p:pic>
        <p:nvPicPr>
          <p:cNvPr id="10" name="Grafik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8028384" y="6179288"/>
            <a:ext cx="930214" cy="587585"/>
          </a:xfrm>
          <a:prstGeom prst="rect">
            <a:avLst/>
          </a:prstGeom>
        </p:spPr>
      </p:pic>
      <p:sp>
        <p:nvSpPr>
          <p:cNvPr id="11" name="Textfeld 10"/>
          <p:cNvSpPr txBox="1"/>
          <p:nvPr userDrawn="1"/>
        </p:nvSpPr>
        <p:spPr>
          <a:xfrm>
            <a:off x="182362" y="6473081"/>
            <a:ext cx="7629998" cy="307777"/>
          </a:xfrm>
          <a:prstGeom prst="rect">
            <a:avLst/>
          </a:prstGeom>
          <a:noFill/>
        </p:spPr>
        <p:txBody>
          <a:bodyPr wrap="square" rtlCol="0">
            <a:spAutoFit/>
          </a:bodyPr>
          <a:lstStyle/>
          <a:p>
            <a:r>
              <a:rPr lang="de-AT" sz="1400" dirty="0" smtClean="0"/>
              <a:t>Professional Park Ranger Services in Austria. </a:t>
            </a:r>
            <a:r>
              <a:rPr lang="de-AT" sz="1400" dirty="0"/>
              <a:t> </a:t>
            </a:r>
            <a:r>
              <a:rPr lang="de-AT" sz="1400" dirty="0" err="1" smtClean="0"/>
              <a:t>February</a:t>
            </a:r>
            <a:r>
              <a:rPr lang="de-AT" sz="1400" dirty="0" smtClean="0"/>
              <a:t>, 18th  </a:t>
            </a:r>
            <a:r>
              <a:rPr lang="de-AT" sz="1400" dirty="0" err="1" smtClean="0"/>
              <a:t>Vanoise</a:t>
            </a:r>
            <a:r>
              <a:rPr lang="de-AT" sz="1400" dirty="0" smtClean="0"/>
              <a:t> NP;                     Martin Hartmann </a:t>
            </a:r>
            <a:endParaRPr lang="de-AT" sz="1400" dirty="0"/>
          </a:p>
        </p:txBody>
      </p:sp>
    </p:spTree>
    <p:extLst>
      <p:ext uri="{BB962C8B-B14F-4D97-AF65-F5344CB8AC3E}">
        <p14:creationId xmlns:p14="http://schemas.microsoft.com/office/powerpoint/2010/main" val="1936467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7" name="Rectangle 5"/>
          <p:cNvSpPr>
            <a:spLocks noGrp="1" noChangeArrowheads="1"/>
          </p:cNvSpPr>
          <p:nvPr>
            <p:ph type="dt" sz="half" idx="2"/>
          </p:nvPr>
        </p:nvSpPr>
        <p:spPr bwMode="auto">
          <a:xfrm>
            <a:off x="6372225" y="6656388"/>
            <a:ext cx="1439863" cy="10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a:defRPr sz="1000">
                <a:solidFill>
                  <a:srgbClr val="00264E"/>
                </a:solidFill>
                <a:latin typeface="+mn-lt"/>
              </a:defRPr>
            </a:lvl1pPr>
          </a:lstStyle>
          <a:p>
            <a:pPr fontAlgn="base">
              <a:spcBef>
                <a:spcPct val="0"/>
              </a:spcBef>
              <a:spcAft>
                <a:spcPct val="0"/>
              </a:spcAft>
            </a:pPr>
            <a:fld id="{DE42F2BF-91DB-4FA2-AE1F-61A40C83D70F}" type="datetime1">
              <a:rPr lang="de-AT"/>
              <a:pPr fontAlgn="base">
                <a:spcBef>
                  <a:spcPct val="0"/>
                </a:spcBef>
                <a:spcAft>
                  <a:spcPct val="0"/>
                </a:spcAft>
              </a:pPr>
              <a:t>16.01.13</a:t>
            </a:fld>
            <a:endParaRPr lang="de-AT"/>
          </a:p>
        </p:txBody>
      </p:sp>
      <p:sp>
        <p:nvSpPr>
          <p:cNvPr id="13318" name="Rectangle 6"/>
          <p:cNvSpPr>
            <a:spLocks noGrp="1" noChangeArrowheads="1"/>
          </p:cNvSpPr>
          <p:nvPr>
            <p:ph type="ftr" sz="quarter" idx="3"/>
          </p:nvPr>
        </p:nvSpPr>
        <p:spPr bwMode="auto">
          <a:xfrm>
            <a:off x="3203575" y="6656388"/>
            <a:ext cx="2879725" cy="10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a:defRPr sz="1000">
                <a:solidFill>
                  <a:srgbClr val="00264E"/>
                </a:solidFill>
                <a:latin typeface="+mn-lt"/>
              </a:defRPr>
            </a:lvl1pPr>
          </a:lstStyle>
          <a:p>
            <a:pPr fontAlgn="base">
              <a:spcBef>
                <a:spcPct val="0"/>
              </a:spcBef>
              <a:spcAft>
                <a:spcPct val="0"/>
              </a:spcAft>
            </a:pPr>
            <a:r>
              <a:rPr lang="de-AT"/>
              <a:t>Martin Hartmann &amp; Angelika Stückler</a:t>
            </a:r>
          </a:p>
        </p:txBody>
      </p:sp>
      <p:sp>
        <p:nvSpPr>
          <p:cNvPr id="13319" name="Rectangle 7"/>
          <p:cNvSpPr>
            <a:spLocks noGrp="1" noChangeArrowheads="1"/>
          </p:cNvSpPr>
          <p:nvPr>
            <p:ph type="sldNum" sz="quarter" idx="4"/>
          </p:nvPr>
        </p:nvSpPr>
        <p:spPr bwMode="auto">
          <a:xfrm>
            <a:off x="8174038" y="6656388"/>
            <a:ext cx="719137" cy="10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defRPr sz="1000">
                <a:solidFill>
                  <a:srgbClr val="00264E"/>
                </a:solidFill>
                <a:latin typeface="+mn-lt"/>
              </a:defRPr>
            </a:lvl1pPr>
          </a:lstStyle>
          <a:p>
            <a:pPr fontAlgn="base">
              <a:spcBef>
                <a:spcPct val="0"/>
              </a:spcBef>
              <a:spcAft>
                <a:spcPct val="0"/>
              </a:spcAft>
            </a:pPr>
            <a:fld id="{EB2BD502-9B50-469C-9872-F61A08CF47F7}" type="slidenum">
              <a:rPr lang="de-AT"/>
              <a:pPr fontAlgn="base">
                <a:spcBef>
                  <a:spcPct val="0"/>
                </a:spcBef>
                <a:spcAft>
                  <a:spcPct val="0"/>
                </a:spcAft>
              </a:pPr>
              <a:t>‹Nr.›</a:t>
            </a:fld>
            <a:endParaRPr lang="de-AT"/>
          </a:p>
        </p:txBody>
      </p:sp>
      <p:sp>
        <p:nvSpPr>
          <p:cNvPr id="13320" name="Line 8"/>
          <p:cNvSpPr>
            <a:spLocks noChangeShapeType="1"/>
          </p:cNvSpPr>
          <p:nvPr userDrawn="1"/>
        </p:nvSpPr>
        <p:spPr bwMode="auto">
          <a:xfrm>
            <a:off x="0" y="1082675"/>
            <a:ext cx="9140825" cy="0"/>
          </a:xfrm>
          <a:prstGeom prst="line">
            <a:avLst/>
          </a:prstGeom>
          <a:noFill/>
          <a:ln w="25400">
            <a:solidFill>
              <a:srgbClr val="D30C2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de-AT">
              <a:solidFill>
                <a:srgbClr val="000000"/>
              </a:solidFill>
              <a:latin typeface="Arial" charset="0"/>
            </a:endParaRPr>
          </a:p>
        </p:txBody>
      </p:sp>
      <p:sp>
        <p:nvSpPr>
          <p:cNvPr id="13323" name="Line 11"/>
          <p:cNvSpPr>
            <a:spLocks noChangeShapeType="1"/>
          </p:cNvSpPr>
          <p:nvPr userDrawn="1"/>
        </p:nvSpPr>
        <p:spPr bwMode="auto">
          <a:xfrm>
            <a:off x="0" y="6596063"/>
            <a:ext cx="9140825" cy="0"/>
          </a:xfrm>
          <a:prstGeom prst="line">
            <a:avLst/>
          </a:prstGeom>
          <a:noFill/>
          <a:ln w="12700">
            <a:solidFill>
              <a:srgbClr val="00264E"/>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de-AT">
              <a:solidFill>
                <a:srgbClr val="000000"/>
              </a:solidFill>
              <a:latin typeface="Arial" charset="0"/>
            </a:endParaRPr>
          </a:p>
        </p:txBody>
      </p:sp>
      <p:sp>
        <p:nvSpPr>
          <p:cNvPr id="13324" name="Text Box 12"/>
          <p:cNvSpPr txBox="1">
            <a:spLocks noChangeArrowheads="1"/>
          </p:cNvSpPr>
          <p:nvPr userDrawn="1"/>
        </p:nvSpPr>
        <p:spPr bwMode="auto">
          <a:xfrm>
            <a:off x="250825" y="6656388"/>
            <a:ext cx="2159000" cy="10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fontAlgn="base">
              <a:spcBef>
                <a:spcPct val="50000"/>
              </a:spcBef>
              <a:spcAft>
                <a:spcPct val="0"/>
              </a:spcAft>
            </a:pPr>
            <a:r>
              <a:rPr lang="de-AT" sz="1000">
                <a:solidFill>
                  <a:srgbClr val="00264E"/>
                </a:solidFill>
              </a:rPr>
              <a:t>Nationalpark Ranger Ausbildung</a:t>
            </a:r>
          </a:p>
        </p:txBody>
      </p:sp>
      <p:pic>
        <p:nvPicPr>
          <p:cNvPr id="13329" name="Picture 17" descr="Logo NA_2000_13_03"/>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7388225" y="142875"/>
            <a:ext cx="1504950" cy="790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2641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rtl="0" fontAlgn="base">
        <a:lnSpc>
          <a:spcPct val="110000"/>
        </a:lnSpc>
        <a:spcBef>
          <a:spcPct val="0"/>
        </a:spcBef>
        <a:spcAft>
          <a:spcPct val="0"/>
        </a:spcAft>
        <a:defRPr sz="2200" b="1">
          <a:solidFill>
            <a:srgbClr val="00264E"/>
          </a:solidFill>
          <a:latin typeface="+mj-lt"/>
          <a:ea typeface="+mj-ea"/>
          <a:cs typeface="+mj-cs"/>
        </a:defRPr>
      </a:lvl1pPr>
      <a:lvl2pPr algn="l" rtl="0" fontAlgn="base">
        <a:lnSpc>
          <a:spcPct val="110000"/>
        </a:lnSpc>
        <a:spcBef>
          <a:spcPct val="0"/>
        </a:spcBef>
        <a:spcAft>
          <a:spcPct val="0"/>
        </a:spcAft>
        <a:defRPr sz="2200" b="1">
          <a:solidFill>
            <a:srgbClr val="00264E"/>
          </a:solidFill>
          <a:latin typeface="Verdana" pitchFamily="34" charset="0"/>
        </a:defRPr>
      </a:lvl2pPr>
      <a:lvl3pPr algn="l" rtl="0" fontAlgn="base">
        <a:lnSpc>
          <a:spcPct val="110000"/>
        </a:lnSpc>
        <a:spcBef>
          <a:spcPct val="0"/>
        </a:spcBef>
        <a:spcAft>
          <a:spcPct val="0"/>
        </a:spcAft>
        <a:defRPr sz="2200" b="1">
          <a:solidFill>
            <a:srgbClr val="00264E"/>
          </a:solidFill>
          <a:latin typeface="Verdana" pitchFamily="34" charset="0"/>
        </a:defRPr>
      </a:lvl3pPr>
      <a:lvl4pPr algn="l" rtl="0" fontAlgn="base">
        <a:lnSpc>
          <a:spcPct val="110000"/>
        </a:lnSpc>
        <a:spcBef>
          <a:spcPct val="0"/>
        </a:spcBef>
        <a:spcAft>
          <a:spcPct val="0"/>
        </a:spcAft>
        <a:defRPr sz="2200" b="1">
          <a:solidFill>
            <a:srgbClr val="00264E"/>
          </a:solidFill>
          <a:latin typeface="Verdana" pitchFamily="34" charset="0"/>
        </a:defRPr>
      </a:lvl4pPr>
      <a:lvl5pPr algn="l" rtl="0" fontAlgn="base">
        <a:lnSpc>
          <a:spcPct val="110000"/>
        </a:lnSpc>
        <a:spcBef>
          <a:spcPct val="0"/>
        </a:spcBef>
        <a:spcAft>
          <a:spcPct val="0"/>
        </a:spcAft>
        <a:defRPr sz="2200" b="1">
          <a:solidFill>
            <a:srgbClr val="00264E"/>
          </a:solidFill>
          <a:latin typeface="Verdana" pitchFamily="34" charset="0"/>
        </a:defRPr>
      </a:lvl5pPr>
      <a:lvl6pPr marL="457200" algn="l" rtl="0" fontAlgn="base">
        <a:lnSpc>
          <a:spcPct val="110000"/>
        </a:lnSpc>
        <a:spcBef>
          <a:spcPct val="0"/>
        </a:spcBef>
        <a:spcAft>
          <a:spcPct val="0"/>
        </a:spcAft>
        <a:defRPr sz="2200" b="1">
          <a:solidFill>
            <a:srgbClr val="00264E"/>
          </a:solidFill>
          <a:latin typeface="Verdana" pitchFamily="34" charset="0"/>
        </a:defRPr>
      </a:lvl6pPr>
      <a:lvl7pPr marL="914400" algn="l" rtl="0" fontAlgn="base">
        <a:lnSpc>
          <a:spcPct val="110000"/>
        </a:lnSpc>
        <a:spcBef>
          <a:spcPct val="0"/>
        </a:spcBef>
        <a:spcAft>
          <a:spcPct val="0"/>
        </a:spcAft>
        <a:defRPr sz="2200" b="1">
          <a:solidFill>
            <a:srgbClr val="00264E"/>
          </a:solidFill>
          <a:latin typeface="Verdana" pitchFamily="34" charset="0"/>
        </a:defRPr>
      </a:lvl7pPr>
      <a:lvl8pPr marL="1371600" algn="l" rtl="0" fontAlgn="base">
        <a:lnSpc>
          <a:spcPct val="110000"/>
        </a:lnSpc>
        <a:spcBef>
          <a:spcPct val="0"/>
        </a:spcBef>
        <a:spcAft>
          <a:spcPct val="0"/>
        </a:spcAft>
        <a:defRPr sz="2200" b="1">
          <a:solidFill>
            <a:srgbClr val="00264E"/>
          </a:solidFill>
          <a:latin typeface="Verdana" pitchFamily="34" charset="0"/>
        </a:defRPr>
      </a:lvl8pPr>
      <a:lvl9pPr marL="1828800" algn="l" rtl="0" fontAlgn="base">
        <a:lnSpc>
          <a:spcPct val="110000"/>
        </a:lnSpc>
        <a:spcBef>
          <a:spcPct val="0"/>
        </a:spcBef>
        <a:spcAft>
          <a:spcPct val="0"/>
        </a:spcAft>
        <a:defRPr sz="2200" b="1">
          <a:solidFill>
            <a:srgbClr val="00264E"/>
          </a:solidFill>
          <a:latin typeface="Verdana" pitchFamily="34" charset="0"/>
        </a:defRPr>
      </a:lvl9pPr>
    </p:titleStyle>
    <p:bodyStyle>
      <a:lvl1pPr marL="342900" indent="-342900" algn="l" rtl="0" fontAlgn="base">
        <a:spcBef>
          <a:spcPct val="20000"/>
        </a:spcBef>
        <a:spcAft>
          <a:spcPct val="0"/>
        </a:spcAft>
        <a:buChar char="•"/>
        <a:defRPr sz="2000">
          <a:solidFill>
            <a:schemeClr val="tx1"/>
          </a:solidFill>
          <a:latin typeface="+mn-lt"/>
          <a:ea typeface="+mn-ea"/>
          <a:cs typeface="+mn-cs"/>
        </a:defRPr>
      </a:lvl1pPr>
      <a:lvl2pPr marL="742950" indent="-285750" algn="l" rtl="0" fontAlgn="base">
        <a:spcBef>
          <a:spcPct val="20000"/>
        </a:spcBef>
        <a:spcAft>
          <a:spcPct val="0"/>
        </a:spcAft>
        <a:buChar char="–"/>
        <a:defRPr>
          <a:solidFill>
            <a:schemeClr val="tx1"/>
          </a:solidFill>
          <a:latin typeface="+mn-lt"/>
        </a:defRPr>
      </a:lvl2pPr>
      <a:lvl3pPr marL="1143000" indent="-228600" algn="l" rtl="0" fontAlgn="base">
        <a:spcBef>
          <a:spcPct val="20000"/>
        </a:spcBef>
        <a:spcAft>
          <a:spcPct val="0"/>
        </a:spcAft>
        <a:buChar char="•"/>
        <a:defRPr sz="1600">
          <a:solidFill>
            <a:schemeClr val="tx1"/>
          </a:solidFill>
          <a:latin typeface="+mn-lt"/>
        </a:defRPr>
      </a:lvl3pPr>
      <a:lvl4pPr marL="1600200" indent="-228600" algn="l" rtl="0" fontAlgn="base">
        <a:spcBef>
          <a:spcPct val="20000"/>
        </a:spcBef>
        <a:spcAft>
          <a:spcPct val="0"/>
        </a:spcAft>
        <a:buChar char="–"/>
        <a:defRPr sz="1600">
          <a:solidFill>
            <a:schemeClr val="tx1"/>
          </a:solidFill>
          <a:latin typeface="+mn-lt"/>
        </a:defRPr>
      </a:lvl4pPr>
      <a:lvl5pPr marL="2057400" indent="-228600" algn="l" rtl="0" fontAlgn="base">
        <a:spcBef>
          <a:spcPct val="20000"/>
        </a:spcBef>
        <a:spcAft>
          <a:spcPct val="0"/>
        </a:spcAft>
        <a:buChar char="»"/>
        <a:defRPr sz="1600">
          <a:solidFill>
            <a:schemeClr val="tx1"/>
          </a:solidFill>
          <a:latin typeface="+mn-lt"/>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hyperlink" Target="http://server/gallery/Event/Kren_E_00_768?full=1" TargetMode="External"/><Relationship Id="rId6" Type="http://schemas.openxmlformats.org/officeDocument/2006/relationships/image" Target="../media/image6.jpe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9.jpe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jpeg"/><Relationship Id="rId8"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27.e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32.jpeg"/><Relationship Id="rId5" Type="http://schemas.openxmlformats.org/officeDocument/2006/relationships/image" Target="../media/image33.jpeg"/><Relationship Id="rId6" Type="http://schemas.openxmlformats.org/officeDocument/2006/relationships/image" Target="../media/image34.jpeg"/><Relationship Id="rId1" Type="http://schemas.openxmlformats.org/officeDocument/2006/relationships/slideLayout" Target="../slideLayouts/slideLayout2.xml"/><Relationship Id="rId2"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37.jpeg"/><Relationship Id="rId1" Type="http://schemas.openxmlformats.org/officeDocument/2006/relationships/slideLayout" Target="../slideLayouts/slideLayout2.xml"/><Relationship Id="rId2" Type="http://schemas.openxmlformats.org/officeDocument/2006/relationships/image" Target="../media/image3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png"/><Relationship Id="rId3"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4" Type="http://schemas.openxmlformats.org/officeDocument/2006/relationships/image" Target="../media/image43.jpeg"/><Relationship Id="rId1" Type="http://schemas.openxmlformats.org/officeDocument/2006/relationships/slideLayout" Target="../slideLayouts/slideLayout2.xml"/><Relationship Id="rId2" Type="http://schemas.openxmlformats.org/officeDocument/2006/relationships/image" Target="../media/image41.jpeg"/></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jpeg"/><Relationship Id="rId5" Type="http://schemas.openxmlformats.org/officeDocument/2006/relationships/image" Target="../media/image47.png"/><Relationship Id="rId1" Type="http://schemas.openxmlformats.org/officeDocument/2006/relationships/slideLayout" Target="../slideLayouts/slideLayout2.xml"/><Relationship Id="rId2" Type="http://schemas.openxmlformats.org/officeDocument/2006/relationships/image" Target="../media/image4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9.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8275" y="2173288"/>
            <a:ext cx="6267450" cy="251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980962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159732" y="518815"/>
            <a:ext cx="4572508" cy="1470025"/>
          </a:xfrm>
        </p:spPr>
        <p:txBody>
          <a:bodyPr>
            <a:noAutofit/>
          </a:bodyPr>
          <a:lstStyle/>
          <a:p>
            <a:r>
              <a:rPr lang="en-US" sz="2800" dirty="0" smtClean="0"/>
              <a:t>“From surveillance to education on the territory”</a:t>
            </a:r>
            <a:br>
              <a:rPr lang="en-US" sz="2800" dirty="0" smtClean="0"/>
            </a:br>
            <a:r>
              <a:rPr lang="en-US" sz="3600" dirty="0" smtClean="0"/>
              <a:t/>
            </a:r>
            <a:br>
              <a:rPr lang="en-US" sz="3600" dirty="0" smtClean="0"/>
            </a:br>
            <a:endParaRPr lang="de-AT" sz="3600" dirty="0"/>
          </a:p>
        </p:txBody>
      </p: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88640"/>
            <a:ext cx="1872208" cy="1136698"/>
          </a:xfrm>
          <a:prstGeom prst="rect">
            <a:avLst/>
          </a:prstGeom>
        </p:spPr>
      </p:pic>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3864" y="282423"/>
            <a:ext cx="1695104" cy="1042915"/>
          </a:xfrm>
          <a:prstGeom prst="rect">
            <a:avLst/>
          </a:prstGeom>
        </p:spPr>
      </p:pic>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28384" y="6179288"/>
            <a:ext cx="930214" cy="587585"/>
          </a:xfrm>
          <a:prstGeom prst="rect">
            <a:avLst/>
          </a:prstGeom>
        </p:spPr>
      </p:pic>
      <p:sp>
        <p:nvSpPr>
          <p:cNvPr id="7" name="Textfeld 6"/>
          <p:cNvSpPr txBox="1"/>
          <p:nvPr/>
        </p:nvSpPr>
        <p:spPr>
          <a:xfrm>
            <a:off x="182362" y="6473081"/>
            <a:ext cx="7629998" cy="307777"/>
          </a:xfrm>
          <a:prstGeom prst="rect">
            <a:avLst/>
          </a:prstGeom>
          <a:noFill/>
        </p:spPr>
        <p:txBody>
          <a:bodyPr wrap="square" rtlCol="0">
            <a:spAutoFit/>
          </a:bodyPr>
          <a:lstStyle/>
          <a:p>
            <a:r>
              <a:rPr lang="de-AT" sz="1400" dirty="0" smtClean="0"/>
              <a:t>Professional Park Ranger Services in Austria. </a:t>
            </a:r>
            <a:r>
              <a:rPr lang="de-AT" sz="1400" dirty="0"/>
              <a:t> </a:t>
            </a:r>
            <a:r>
              <a:rPr lang="de-AT" sz="1400" dirty="0" err="1" smtClean="0"/>
              <a:t>February</a:t>
            </a:r>
            <a:r>
              <a:rPr lang="de-AT" sz="1400" dirty="0" smtClean="0"/>
              <a:t>, 18th  </a:t>
            </a:r>
            <a:r>
              <a:rPr lang="de-AT" sz="1400" dirty="0" err="1" smtClean="0"/>
              <a:t>Vanoise</a:t>
            </a:r>
            <a:r>
              <a:rPr lang="de-AT" sz="1400" dirty="0" smtClean="0"/>
              <a:t> NP;                     Martin Hartmann </a:t>
            </a:r>
            <a:endParaRPr lang="de-AT" sz="1400" dirty="0"/>
          </a:p>
        </p:txBody>
      </p:sp>
      <p:sp>
        <p:nvSpPr>
          <p:cNvPr id="8" name="Rectangle 2"/>
          <p:cNvSpPr txBox="1">
            <a:spLocks noChangeArrowheads="1"/>
          </p:cNvSpPr>
          <p:nvPr/>
        </p:nvSpPr>
        <p:spPr bwMode="auto">
          <a:xfrm>
            <a:off x="323528" y="1593361"/>
            <a:ext cx="5562600" cy="773113"/>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a:r>
              <a:rPr lang="en-GB" sz="2400" b="1" dirty="0" smtClean="0">
                <a:solidFill>
                  <a:srgbClr val="000000"/>
                </a:solidFill>
                <a:latin typeface="Verdana" pitchFamily="34" charset="0"/>
              </a:rPr>
              <a:t>Background information</a:t>
            </a:r>
            <a:endParaRPr lang="sl-SI" sz="2400" b="1" dirty="0">
              <a:latin typeface="Verdana" pitchFamily="34" charset="0"/>
            </a:endParaRPr>
          </a:p>
        </p:txBody>
      </p:sp>
      <p:sp>
        <p:nvSpPr>
          <p:cNvPr id="9" name="Rectangle 3"/>
          <p:cNvSpPr txBox="1">
            <a:spLocks noChangeArrowheads="1"/>
          </p:cNvSpPr>
          <p:nvPr/>
        </p:nvSpPr>
        <p:spPr bwMode="auto">
          <a:xfrm>
            <a:off x="971550" y="2132856"/>
            <a:ext cx="7993063" cy="3844925"/>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lnSpc>
                <a:spcPct val="150000"/>
              </a:lnSpc>
              <a:spcBef>
                <a:spcPts val="500"/>
              </a:spcBef>
              <a:spcAft>
                <a:spcPts val="500"/>
              </a:spcAft>
            </a:pPr>
            <a:r>
              <a:rPr lang="en-GB" sz="1400" dirty="0" smtClean="0">
                <a:solidFill>
                  <a:srgbClr val="000000"/>
                </a:solidFill>
                <a:latin typeface="Verdana" pitchFamily="34" charset="0"/>
                <a:cs typeface="Times New Roman" pitchFamily="18" charset="0"/>
              </a:rPr>
              <a:t>Thousands of people visit Austrians National Parks each day. National Park Ranger are usually the first and often the only representatives of the Park to come into direct contact with visitors. As such they are the “human face” of the Protected Area. Well-organised services of skilled and motivated Rangers are the best guarantee for both adequate protection of nature and satisfied, well-informed visitors.</a:t>
            </a:r>
            <a:endParaRPr lang="de-DE" sz="1600" dirty="0" smtClean="0">
              <a:latin typeface="Verdana" pitchFamily="34" charset="0"/>
            </a:endParaRPr>
          </a:p>
          <a:p>
            <a:pPr lvl="1">
              <a:lnSpc>
                <a:spcPct val="90000"/>
              </a:lnSpc>
              <a:spcBef>
                <a:spcPts val="500"/>
              </a:spcBef>
              <a:spcAft>
                <a:spcPts val="500"/>
              </a:spcAft>
            </a:pPr>
            <a:endParaRPr lang="de-DE" sz="1800" dirty="0" smtClean="0">
              <a:latin typeface="Verdana" pitchFamily="34" charset="0"/>
            </a:endParaRPr>
          </a:p>
          <a:p>
            <a:pPr lvl="1">
              <a:lnSpc>
                <a:spcPct val="90000"/>
              </a:lnSpc>
              <a:spcBef>
                <a:spcPts val="500"/>
              </a:spcBef>
              <a:spcAft>
                <a:spcPts val="500"/>
              </a:spcAft>
            </a:pPr>
            <a:endParaRPr lang="de-DE" sz="1800" dirty="0" smtClean="0">
              <a:latin typeface="Verdana" pitchFamily="34" charset="0"/>
            </a:endParaRPr>
          </a:p>
          <a:p>
            <a:pPr>
              <a:lnSpc>
                <a:spcPct val="90000"/>
              </a:lnSpc>
              <a:spcBef>
                <a:spcPts val="500"/>
              </a:spcBef>
              <a:spcAft>
                <a:spcPts val="500"/>
              </a:spcAft>
            </a:pPr>
            <a:endParaRPr lang="de-DE" sz="2000" dirty="0" smtClean="0">
              <a:latin typeface="Verdana" pitchFamily="34" charset="0"/>
            </a:endParaRPr>
          </a:p>
          <a:p>
            <a:pPr lvl="1">
              <a:lnSpc>
                <a:spcPct val="90000"/>
              </a:lnSpc>
              <a:spcBef>
                <a:spcPts val="500"/>
              </a:spcBef>
              <a:spcAft>
                <a:spcPts val="500"/>
              </a:spcAft>
            </a:pPr>
            <a:endParaRPr lang="de-DE" sz="1800" dirty="0" smtClean="0">
              <a:latin typeface="Verdana" pitchFamily="34" charset="0"/>
            </a:endParaRPr>
          </a:p>
          <a:p>
            <a:pPr lvl="2">
              <a:lnSpc>
                <a:spcPct val="90000"/>
              </a:lnSpc>
              <a:spcBef>
                <a:spcPts val="500"/>
              </a:spcBef>
              <a:spcAft>
                <a:spcPts val="500"/>
              </a:spcAft>
            </a:pPr>
            <a:endParaRPr lang="de-DE" sz="1600" dirty="0" smtClean="0">
              <a:latin typeface="Verdana" pitchFamily="34" charset="0"/>
            </a:endParaRPr>
          </a:p>
          <a:p>
            <a:pPr lvl="2">
              <a:lnSpc>
                <a:spcPct val="90000"/>
              </a:lnSpc>
              <a:spcBef>
                <a:spcPts val="500"/>
              </a:spcBef>
              <a:spcAft>
                <a:spcPts val="500"/>
              </a:spcAft>
            </a:pPr>
            <a:endParaRPr lang="de-DE" sz="1600" dirty="0">
              <a:latin typeface="Verdana" pitchFamily="34" charset="0"/>
            </a:endParaRPr>
          </a:p>
        </p:txBody>
      </p:sp>
      <p:pic>
        <p:nvPicPr>
          <p:cNvPr id="10" name="Picture 7" descr="Kren E 00 768">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t="38638" b="7924"/>
          <a:stretch>
            <a:fillRect/>
          </a:stretch>
        </p:blipFill>
        <p:spPr bwMode="auto">
          <a:xfrm>
            <a:off x="1403648" y="4209200"/>
            <a:ext cx="5543550" cy="1970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405538"/>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356733" y="2171733"/>
            <a:ext cx="3899631" cy="1922462"/>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lnSpc>
                <a:spcPct val="150000"/>
              </a:lnSpc>
              <a:spcBef>
                <a:spcPts val="500"/>
              </a:spcBef>
              <a:spcAft>
                <a:spcPts val="500"/>
              </a:spcAft>
            </a:pPr>
            <a:r>
              <a:rPr lang="en-GB" sz="1400" dirty="0" smtClean="0">
                <a:solidFill>
                  <a:srgbClr val="000000"/>
                </a:solidFill>
                <a:latin typeface="Verdana" pitchFamily="34" charset="0"/>
                <a:cs typeface="Times New Roman" pitchFamily="18" charset="0"/>
              </a:rPr>
              <a:t>There were different conditions Austrian Park Rangers have to deal with. Six National Parks had six different internal education programmes for their own staff, varying in time, contents and qualification. </a:t>
            </a:r>
          </a:p>
          <a:p>
            <a:pPr>
              <a:lnSpc>
                <a:spcPct val="150000"/>
              </a:lnSpc>
              <a:spcBef>
                <a:spcPts val="500"/>
              </a:spcBef>
              <a:spcAft>
                <a:spcPts val="500"/>
              </a:spcAft>
            </a:pPr>
            <a:r>
              <a:rPr lang="en-GB" sz="1400" dirty="0" smtClean="0">
                <a:solidFill>
                  <a:srgbClr val="000000"/>
                </a:solidFill>
                <a:latin typeface="Verdana" pitchFamily="34" charset="0"/>
                <a:cs typeface="Times New Roman" pitchFamily="18" charset="0"/>
              </a:rPr>
              <a:t>Otherwise the tasks and duties of Rangers just as their competencies are total diverse in the particular National Parks.</a:t>
            </a:r>
            <a:endParaRPr lang="de-DE" sz="1400" dirty="0" smtClean="0">
              <a:latin typeface="Verdana" pitchFamily="34" charset="0"/>
            </a:endParaRPr>
          </a:p>
          <a:p>
            <a:pPr lvl="1">
              <a:lnSpc>
                <a:spcPct val="90000"/>
              </a:lnSpc>
              <a:spcBef>
                <a:spcPts val="500"/>
              </a:spcBef>
              <a:spcAft>
                <a:spcPts val="500"/>
              </a:spcAft>
            </a:pPr>
            <a:endParaRPr lang="de-DE" sz="1400" dirty="0" smtClean="0">
              <a:latin typeface="Verdana" pitchFamily="34" charset="0"/>
            </a:endParaRPr>
          </a:p>
          <a:p>
            <a:pPr lvl="1">
              <a:lnSpc>
                <a:spcPct val="90000"/>
              </a:lnSpc>
              <a:spcBef>
                <a:spcPts val="500"/>
              </a:spcBef>
              <a:spcAft>
                <a:spcPts val="500"/>
              </a:spcAft>
            </a:pPr>
            <a:endParaRPr lang="de-DE" sz="1800" dirty="0" smtClean="0">
              <a:latin typeface="Verdana" pitchFamily="34" charset="0"/>
            </a:endParaRPr>
          </a:p>
          <a:p>
            <a:pPr lvl="1">
              <a:lnSpc>
                <a:spcPct val="90000"/>
              </a:lnSpc>
              <a:spcBef>
                <a:spcPts val="500"/>
              </a:spcBef>
              <a:spcAft>
                <a:spcPts val="500"/>
              </a:spcAft>
            </a:pPr>
            <a:endParaRPr lang="de-DE" sz="1800" dirty="0" smtClean="0">
              <a:latin typeface="Verdana" pitchFamily="34" charset="0"/>
            </a:endParaRPr>
          </a:p>
          <a:p>
            <a:pPr>
              <a:lnSpc>
                <a:spcPct val="90000"/>
              </a:lnSpc>
              <a:spcBef>
                <a:spcPts val="500"/>
              </a:spcBef>
              <a:spcAft>
                <a:spcPts val="500"/>
              </a:spcAft>
            </a:pPr>
            <a:endParaRPr lang="de-DE" sz="2000" dirty="0" smtClean="0">
              <a:latin typeface="Verdana" pitchFamily="34" charset="0"/>
            </a:endParaRPr>
          </a:p>
          <a:p>
            <a:pPr lvl="1">
              <a:lnSpc>
                <a:spcPct val="90000"/>
              </a:lnSpc>
              <a:spcBef>
                <a:spcPts val="500"/>
              </a:spcBef>
              <a:spcAft>
                <a:spcPts val="500"/>
              </a:spcAft>
            </a:pPr>
            <a:endParaRPr lang="de-DE" sz="1800" dirty="0" smtClean="0">
              <a:latin typeface="Verdana" pitchFamily="34" charset="0"/>
            </a:endParaRPr>
          </a:p>
          <a:p>
            <a:pPr lvl="2">
              <a:lnSpc>
                <a:spcPct val="90000"/>
              </a:lnSpc>
              <a:spcBef>
                <a:spcPts val="500"/>
              </a:spcBef>
              <a:spcAft>
                <a:spcPts val="500"/>
              </a:spcAft>
            </a:pPr>
            <a:endParaRPr lang="de-DE" sz="1600" dirty="0" smtClean="0">
              <a:latin typeface="Verdana" pitchFamily="34" charset="0"/>
            </a:endParaRPr>
          </a:p>
          <a:p>
            <a:pPr lvl="2">
              <a:lnSpc>
                <a:spcPct val="90000"/>
              </a:lnSpc>
              <a:spcBef>
                <a:spcPts val="500"/>
              </a:spcBef>
              <a:spcAft>
                <a:spcPts val="500"/>
              </a:spcAft>
            </a:pPr>
            <a:endParaRPr lang="de-DE" sz="1600" dirty="0">
              <a:latin typeface="Verdana" pitchFamily="34" charset="0"/>
            </a:endParaRPr>
          </a:p>
        </p:txBody>
      </p:sp>
      <p:grpSp>
        <p:nvGrpSpPr>
          <p:cNvPr id="18" name="Gruppieren 17"/>
          <p:cNvGrpSpPr/>
          <p:nvPr/>
        </p:nvGrpSpPr>
        <p:grpSpPr>
          <a:xfrm>
            <a:off x="4256364" y="2171733"/>
            <a:ext cx="4760018" cy="3218370"/>
            <a:chOff x="179388" y="223838"/>
            <a:chExt cx="8763000" cy="6330950"/>
          </a:xfrm>
        </p:grpSpPr>
        <p:pic>
          <p:nvPicPr>
            <p:cNvPr id="19" name="Picture 2" descr="npkarte"/>
            <p:cNvPicPr>
              <a:picLocks noChangeAspect="1" noChangeArrowheads="1"/>
            </p:cNvPicPr>
            <p:nvPr/>
          </p:nvPicPr>
          <p:blipFill>
            <a:blip r:embed="rId2" cstate="print">
              <a:clrChange>
                <a:clrFrom>
                  <a:srgbClr val="FFFFFF"/>
                </a:clrFrom>
                <a:clrTo>
                  <a:srgbClr val="FFFFFF">
                    <a:alpha val="0"/>
                  </a:srgbClr>
                </a:clrTo>
              </a:clrChange>
              <a:lum contrast="16000"/>
              <a:extLst>
                <a:ext uri="{28A0092B-C50C-407E-A947-70E740481C1C}">
                  <a14:useLocalDpi xmlns:a14="http://schemas.microsoft.com/office/drawing/2010/main" val="0"/>
                </a:ext>
              </a:extLst>
            </a:blip>
            <a:srcRect/>
            <a:stretch>
              <a:fillRect/>
            </a:stretch>
          </p:blipFill>
          <p:spPr bwMode="auto">
            <a:xfrm>
              <a:off x="179388" y="1125538"/>
              <a:ext cx="8763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roup 3"/>
            <p:cNvGrpSpPr>
              <a:grpSpLocks/>
            </p:cNvGrpSpPr>
            <p:nvPr/>
          </p:nvGrpSpPr>
          <p:grpSpPr bwMode="auto">
            <a:xfrm>
              <a:off x="5848350" y="3429000"/>
              <a:ext cx="438150" cy="533400"/>
              <a:chOff x="3840" y="2160"/>
              <a:chExt cx="288" cy="336"/>
            </a:xfrm>
          </p:grpSpPr>
          <p:sp>
            <p:nvSpPr>
              <p:cNvPr id="34" name="Freeform 4"/>
              <p:cNvSpPr>
                <a:spLocks/>
              </p:cNvSpPr>
              <p:nvPr/>
            </p:nvSpPr>
            <p:spPr bwMode="auto">
              <a:xfrm>
                <a:off x="3840" y="2256"/>
                <a:ext cx="115" cy="96"/>
              </a:xfrm>
              <a:custGeom>
                <a:avLst/>
                <a:gdLst>
                  <a:gd name="T0" fmla="*/ 186 w 296"/>
                  <a:gd name="T1" fmla="*/ 219 h 219"/>
                  <a:gd name="T2" fmla="*/ 21 w 296"/>
                  <a:gd name="T3" fmla="*/ 182 h 219"/>
                  <a:gd name="T4" fmla="*/ 21 w 296"/>
                  <a:gd name="T5" fmla="*/ 118 h 219"/>
                  <a:gd name="T6" fmla="*/ 76 w 296"/>
                  <a:gd name="T7" fmla="*/ 100 h 219"/>
                  <a:gd name="T8" fmla="*/ 149 w 296"/>
                  <a:gd name="T9" fmla="*/ 0 h 219"/>
                  <a:gd name="T10" fmla="*/ 186 w 296"/>
                  <a:gd name="T11" fmla="*/ 9 h 219"/>
                  <a:gd name="T12" fmla="*/ 232 w 296"/>
                  <a:gd name="T13" fmla="*/ 45 h 219"/>
                  <a:gd name="T14" fmla="*/ 259 w 296"/>
                  <a:gd name="T15" fmla="*/ 36 h 219"/>
                  <a:gd name="T16" fmla="*/ 296 w 296"/>
                  <a:gd name="T17" fmla="*/ 118 h 219"/>
                  <a:gd name="T18" fmla="*/ 186 w 296"/>
                  <a:gd name="T19" fmla="*/ 21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6" h="219">
                    <a:moveTo>
                      <a:pt x="186" y="219"/>
                    </a:moveTo>
                    <a:cubicBezTo>
                      <a:pt x="128" y="200"/>
                      <a:pt x="83" y="190"/>
                      <a:pt x="21" y="182"/>
                    </a:cubicBezTo>
                    <a:cubicBezTo>
                      <a:pt x="15" y="164"/>
                      <a:pt x="0" y="136"/>
                      <a:pt x="21" y="118"/>
                    </a:cubicBezTo>
                    <a:cubicBezTo>
                      <a:pt x="36" y="105"/>
                      <a:pt x="76" y="100"/>
                      <a:pt x="76" y="100"/>
                    </a:cubicBezTo>
                    <a:cubicBezTo>
                      <a:pt x="107" y="56"/>
                      <a:pt x="93" y="19"/>
                      <a:pt x="149" y="0"/>
                    </a:cubicBezTo>
                    <a:cubicBezTo>
                      <a:pt x="161" y="3"/>
                      <a:pt x="175" y="2"/>
                      <a:pt x="186" y="9"/>
                    </a:cubicBezTo>
                    <a:cubicBezTo>
                      <a:pt x="269" y="63"/>
                      <a:pt x="140" y="15"/>
                      <a:pt x="232" y="45"/>
                    </a:cubicBezTo>
                    <a:cubicBezTo>
                      <a:pt x="241" y="42"/>
                      <a:pt x="250" y="32"/>
                      <a:pt x="259" y="36"/>
                    </a:cubicBezTo>
                    <a:cubicBezTo>
                      <a:pt x="279" y="44"/>
                      <a:pt x="290" y="100"/>
                      <a:pt x="296" y="118"/>
                    </a:cubicBezTo>
                    <a:cubicBezTo>
                      <a:pt x="260" y="154"/>
                      <a:pt x="228" y="191"/>
                      <a:pt x="186" y="219"/>
                    </a:cubicBezTo>
                    <a:close/>
                  </a:path>
                </a:pathLst>
              </a:custGeom>
              <a:solidFill>
                <a:srgbClr val="0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sp>
            <p:nvSpPr>
              <p:cNvPr id="35" name="Text Box 5"/>
              <p:cNvSpPr txBox="1">
                <a:spLocks noChangeArrowheads="1"/>
              </p:cNvSpPr>
              <p:nvPr/>
            </p:nvSpPr>
            <p:spPr bwMode="auto">
              <a:xfrm>
                <a:off x="3840" y="2160"/>
                <a:ext cx="288"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GB" sz="2900" b="0" i="0" u="none" strike="noStrike" kern="0" cap="none" spc="0" normalizeH="0" baseline="0" noProof="0" smtClean="0">
                    <a:ln>
                      <a:noFill/>
                    </a:ln>
                    <a:solidFill>
                      <a:sysClr val="windowText" lastClr="000000"/>
                    </a:solidFill>
                    <a:effectLst/>
                    <a:uLnTx/>
                    <a:uFillTx/>
                    <a:latin typeface="Times New Roman" pitchFamily="18" charset="0"/>
                    <a:sym typeface="Wingdings 2" pitchFamily="18" charset="2"/>
                  </a:rPr>
                  <a:t></a:t>
                </a:r>
                <a:endParaRPr kumimoji="0" lang="en-GB" sz="2900" b="0" i="0" u="none" strike="noStrike" kern="0" cap="none" spc="0" normalizeH="0" baseline="0" noProof="0" smtClean="0">
                  <a:ln>
                    <a:noFill/>
                  </a:ln>
                  <a:solidFill>
                    <a:sysClr val="windowText" lastClr="000000"/>
                  </a:solidFill>
                  <a:effectLst/>
                  <a:uLnTx/>
                  <a:uFillTx/>
                  <a:latin typeface="Times New Roman" pitchFamily="18" charset="0"/>
                </a:endParaRPr>
              </a:p>
            </p:txBody>
          </p:sp>
        </p:grpSp>
        <p:sp>
          <p:nvSpPr>
            <p:cNvPr id="21" name="Freeform 6"/>
            <p:cNvSpPr>
              <a:spLocks/>
            </p:cNvSpPr>
            <p:nvPr/>
          </p:nvSpPr>
          <p:spPr bwMode="auto">
            <a:xfrm>
              <a:off x="5867400" y="2705100"/>
              <a:ext cx="152400" cy="152400"/>
            </a:xfrm>
            <a:custGeom>
              <a:avLst/>
              <a:gdLst>
                <a:gd name="T0" fmla="*/ 186 w 296"/>
                <a:gd name="T1" fmla="*/ 219 h 219"/>
                <a:gd name="T2" fmla="*/ 21 w 296"/>
                <a:gd name="T3" fmla="*/ 182 h 219"/>
                <a:gd name="T4" fmla="*/ 21 w 296"/>
                <a:gd name="T5" fmla="*/ 118 h 219"/>
                <a:gd name="T6" fmla="*/ 76 w 296"/>
                <a:gd name="T7" fmla="*/ 100 h 219"/>
                <a:gd name="T8" fmla="*/ 149 w 296"/>
                <a:gd name="T9" fmla="*/ 0 h 219"/>
                <a:gd name="T10" fmla="*/ 186 w 296"/>
                <a:gd name="T11" fmla="*/ 9 h 219"/>
                <a:gd name="T12" fmla="*/ 232 w 296"/>
                <a:gd name="T13" fmla="*/ 45 h 219"/>
                <a:gd name="T14" fmla="*/ 259 w 296"/>
                <a:gd name="T15" fmla="*/ 36 h 219"/>
                <a:gd name="T16" fmla="*/ 296 w 296"/>
                <a:gd name="T17" fmla="*/ 118 h 219"/>
                <a:gd name="T18" fmla="*/ 186 w 296"/>
                <a:gd name="T19" fmla="*/ 21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6" h="219">
                  <a:moveTo>
                    <a:pt x="186" y="219"/>
                  </a:moveTo>
                  <a:cubicBezTo>
                    <a:pt x="128" y="200"/>
                    <a:pt x="83" y="190"/>
                    <a:pt x="21" y="182"/>
                  </a:cubicBezTo>
                  <a:cubicBezTo>
                    <a:pt x="15" y="164"/>
                    <a:pt x="0" y="136"/>
                    <a:pt x="21" y="118"/>
                  </a:cubicBezTo>
                  <a:cubicBezTo>
                    <a:pt x="36" y="105"/>
                    <a:pt x="76" y="100"/>
                    <a:pt x="76" y="100"/>
                  </a:cubicBezTo>
                  <a:cubicBezTo>
                    <a:pt x="107" y="56"/>
                    <a:pt x="93" y="19"/>
                    <a:pt x="149" y="0"/>
                  </a:cubicBezTo>
                  <a:cubicBezTo>
                    <a:pt x="161" y="3"/>
                    <a:pt x="175" y="2"/>
                    <a:pt x="186" y="9"/>
                  </a:cubicBezTo>
                  <a:cubicBezTo>
                    <a:pt x="269" y="63"/>
                    <a:pt x="140" y="15"/>
                    <a:pt x="232" y="45"/>
                  </a:cubicBezTo>
                  <a:cubicBezTo>
                    <a:pt x="241" y="42"/>
                    <a:pt x="250" y="32"/>
                    <a:pt x="259" y="36"/>
                  </a:cubicBezTo>
                  <a:cubicBezTo>
                    <a:pt x="279" y="44"/>
                    <a:pt x="290" y="100"/>
                    <a:pt x="296" y="118"/>
                  </a:cubicBezTo>
                  <a:cubicBezTo>
                    <a:pt x="260" y="154"/>
                    <a:pt x="228" y="191"/>
                    <a:pt x="186" y="219"/>
                  </a:cubicBezTo>
                  <a:close/>
                </a:path>
              </a:pathLst>
            </a:custGeom>
            <a:solidFill>
              <a:srgbClr val="00808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sp>
          <p:nvSpPr>
            <p:cNvPr id="22" name="Line 7"/>
            <p:cNvSpPr>
              <a:spLocks noChangeShapeType="1"/>
            </p:cNvSpPr>
            <p:nvPr/>
          </p:nvSpPr>
          <p:spPr bwMode="auto">
            <a:xfrm>
              <a:off x="2268538" y="3213100"/>
              <a:ext cx="1366837" cy="1079500"/>
            </a:xfrm>
            <a:prstGeom prst="line">
              <a:avLst/>
            </a:prstGeom>
            <a:noFill/>
            <a:ln w="571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pic>
          <p:nvPicPr>
            <p:cNvPr id="23" name="Picture 8" descr="hohetauern trans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2346325"/>
              <a:ext cx="2233613" cy="9032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4" name="Line 9"/>
            <p:cNvSpPr>
              <a:spLocks noChangeShapeType="1"/>
            </p:cNvSpPr>
            <p:nvPr/>
          </p:nvSpPr>
          <p:spPr bwMode="auto">
            <a:xfrm flipV="1">
              <a:off x="3276600" y="3573463"/>
              <a:ext cx="2303463" cy="2232025"/>
            </a:xfrm>
            <a:prstGeom prst="line">
              <a:avLst/>
            </a:prstGeom>
            <a:noFill/>
            <a:ln w="571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pic>
          <p:nvPicPr>
            <p:cNvPr id="25" name="Picture 10" descr="Kalkalpe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3713" y="5300663"/>
              <a:ext cx="1655762" cy="10493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11" descr="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5300663"/>
              <a:ext cx="2224087" cy="8874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7" name="Line 12"/>
            <p:cNvSpPr>
              <a:spLocks noChangeShapeType="1"/>
            </p:cNvSpPr>
            <p:nvPr/>
          </p:nvSpPr>
          <p:spPr bwMode="auto">
            <a:xfrm flipV="1">
              <a:off x="8027988" y="3573463"/>
              <a:ext cx="431800" cy="1727200"/>
            </a:xfrm>
            <a:prstGeom prst="line">
              <a:avLst/>
            </a:prstGeom>
            <a:noFill/>
            <a:ln w="571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sp>
          <p:nvSpPr>
            <p:cNvPr id="28" name="Line 13"/>
            <p:cNvSpPr>
              <a:spLocks noChangeShapeType="1"/>
            </p:cNvSpPr>
            <p:nvPr/>
          </p:nvSpPr>
          <p:spPr bwMode="auto">
            <a:xfrm>
              <a:off x="8027988" y="1125538"/>
              <a:ext cx="215900" cy="1366837"/>
            </a:xfrm>
            <a:prstGeom prst="line">
              <a:avLst/>
            </a:prstGeom>
            <a:noFill/>
            <a:ln w="571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pic>
          <p:nvPicPr>
            <p:cNvPr id="29"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48488" y="298450"/>
              <a:ext cx="1944687" cy="9636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0" name="Line 15"/>
            <p:cNvSpPr>
              <a:spLocks noChangeShapeType="1"/>
            </p:cNvSpPr>
            <p:nvPr/>
          </p:nvSpPr>
          <p:spPr bwMode="auto">
            <a:xfrm>
              <a:off x="6084888" y="765175"/>
              <a:ext cx="1150937" cy="919163"/>
            </a:xfrm>
            <a:prstGeom prst="line">
              <a:avLst/>
            </a:prstGeom>
            <a:noFill/>
            <a:ln w="571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pic>
          <p:nvPicPr>
            <p:cNvPr id="31" name="Picture 16" descr="TH"/>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08400" y="223838"/>
              <a:ext cx="2376488" cy="895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2" name="Line 17"/>
            <p:cNvSpPr>
              <a:spLocks noChangeShapeType="1"/>
            </p:cNvSpPr>
            <p:nvPr/>
          </p:nvSpPr>
          <p:spPr bwMode="auto">
            <a:xfrm rot="10666405" flipH="1">
              <a:off x="5729288" y="3857625"/>
              <a:ext cx="357187" cy="1955800"/>
            </a:xfrm>
            <a:prstGeom prst="line">
              <a:avLst/>
            </a:prstGeom>
            <a:noFill/>
            <a:ln w="571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AT" sz="1800" b="0" i="0" u="none" strike="noStrike" kern="0" cap="none" spc="0" normalizeH="0" baseline="0" noProof="0" smtClean="0">
                <a:ln>
                  <a:noFill/>
                </a:ln>
                <a:solidFill>
                  <a:sysClr val="windowText" lastClr="000000"/>
                </a:solidFill>
                <a:effectLst/>
                <a:uLnTx/>
                <a:uFillTx/>
              </a:endParaRPr>
            </a:p>
          </p:txBody>
        </p:sp>
        <p:pic>
          <p:nvPicPr>
            <p:cNvPr id="33" name="Picture 19" descr="NPGesäus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84663" y="5516563"/>
              <a:ext cx="1728787" cy="1038225"/>
            </a:xfrm>
            <a:prstGeom prst="rect">
              <a:avLst/>
            </a:prstGeom>
            <a:noFill/>
            <a:ln w="127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extLst>
      <p:ext uri="{BB962C8B-B14F-4D97-AF65-F5344CB8AC3E}">
        <p14:creationId xmlns:p14="http://schemas.microsoft.com/office/powerpoint/2010/main" val="374393535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990600" y="1547266"/>
            <a:ext cx="5562600" cy="773113"/>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l"/>
            <a:r>
              <a:rPr lang="en-GB" sz="2400" b="1" dirty="0">
                <a:solidFill>
                  <a:srgbClr val="000000"/>
                </a:solidFill>
                <a:latin typeface="Verdana" pitchFamily="34" charset="0"/>
              </a:rPr>
              <a:t>Previous efforts…</a:t>
            </a:r>
            <a:endParaRPr lang="sl-SI" sz="2400" b="1" dirty="0">
              <a:latin typeface="Verdana" pitchFamily="34" charset="0"/>
            </a:endParaRPr>
          </a:p>
        </p:txBody>
      </p:sp>
      <p:sp>
        <p:nvSpPr>
          <p:cNvPr id="5" name="Rectangle 3"/>
          <p:cNvSpPr txBox="1">
            <a:spLocks noChangeArrowheads="1"/>
          </p:cNvSpPr>
          <p:nvPr/>
        </p:nvSpPr>
        <p:spPr bwMode="auto">
          <a:xfrm>
            <a:off x="971550" y="2320379"/>
            <a:ext cx="7993063" cy="3844925"/>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Bef>
                <a:spcPts val="500"/>
              </a:spcBef>
              <a:spcAft>
                <a:spcPts val="500"/>
              </a:spcAft>
              <a:buFontTx/>
              <a:buNone/>
            </a:pPr>
            <a:r>
              <a:rPr lang="en-GB" sz="1600" b="1" smtClean="0">
                <a:solidFill>
                  <a:srgbClr val="000000"/>
                </a:solidFill>
                <a:latin typeface="Verdana" pitchFamily="34" charset="0"/>
                <a:cs typeface="Times New Roman" pitchFamily="18" charset="0"/>
              </a:rPr>
              <a:t>Nationwide:</a:t>
            </a:r>
          </a:p>
          <a:p>
            <a:pPr>
              <a:spcBef>
                <a:spcPts val="500"/>
              </a:spcBef>
              <a:spcAft>
                <a:spcPts val="500"/>
              </a:spcAft>
            </a:pPr>
            <a:r>
              <a:rPr lang="en-GB" sz="1400" smtClean="0">
                <a:solidFill>
                  <a:srgbClr val="000000"/>
                </a:solidFill>
                <a:latin typeface="Verdana" pitchFamily="34" charset="0"/>
                <a:cs typeface="Times New Roman" pitchFamily="18" charset="0"/>
              </a:rPr>
              <a:t>Status quo of the education of Nationalpark Ranger in Austria, 1997</a:t>
            </a:r>
          </a:p>
          <a:p>
            <a:pPr>
              <a:spcBef>
                <a:spcPts val="500"/>
              </a:spcBef>
              <a:spcAft>
                <a:spcPts val="500"/>
              </a:spcAft>
            </a:pPr>
            <a:r>
              <a:rPr lang="en-GB" sz="1400" smtClean="0">
                <a:solidFill>
                  <a:srgbClr val="000000"/>
                </a:solidFill>
                <a:latin typeface="Verdana" pitchFamily="34" charset="0"/>
                <a:cs typeface="Times New Roman" pitchFamily="18" charset="0"/>
              </a:rPr>
              <a:t>Meeting “New Jobs In Nature”, 1999</a:t>
            </a:r>
          </a:p>
          <a:p>
            <a:pPr>
              <a:spcBef>
                <a:spcPts val="500"/>
              </a:spcBef>
              <a:spcAft>
                <a:spcPts val="500"/>
              </a:spcAft>
            </a:pPr>
            <a:r>
              <a:rPr lang="en-GB" sz="1400" smtClean="0">
                <a:solidFill>
                  <a:srgbClr val="000000"/>
                </a:solidFill>
                <a:latin typeface="Verdana" pitchFamily="34" charset="0"/>
                <a:cs typeface="Times New Roman" pitchFamily="18" charset="0"/>
              </a:rPr>
              <a:t>Minimum standards for Rangers, 2000</a:t>
            </a:r>
          </a:p>
          <a:p>
            <a:pPr>
              <a:spcBef>
                <a:spcPts val="500"/>
              </a:spcBef>
              <a:spcAft>
                <a:spcPts val="500"/>
              </a:spcAft>
            </a:pPr>
            <a:r>
              <a:rPr lang="en-GB" sz="1400" smtClean="0">
                <a:solidFill>
                  <a:srgbClr val="000000"/>
                </a:solidFill>
                <a:latin typeface="Verdana" pitchFamily="34" charset="0"/>
                <a:cs typeface="Times New Roman" pitchFamily="18" charset="0"/>
              </a:rPr>
              <a:t>Efforts to establish a certificate course “Certified Nationalpark Ranger”, 2001</a:t>
            </a:r>
          </a:p>
          <a:p>
            <a:pPr>
              <a:spcBef>
                <a:spcPts val="500"/>
              </a:spcBef>
              <a:spcAft>
                <a:spcPts val="500"/>
              </a:spcAft>
            </a:pPr>
            <a:r>
              <a:rPr lang="en-GB" sz="1400" smtClean="0">
                <a:solidFill>
                  <a:srgbClr val="000000"/>
                </a:solidFill>
                <a:latin typeface="Verdana" pitchFamily="34" charset="0"/>
                <a:cs typeface="Times New Roman" pitchFamily="18" charset="0"/>
              </a:rPr>
              <a:t>Minimum standards for Rangers, 2005</a:t>
            </a:r>
          </a:p>
          <a:p>
            <a:pPr>
              <a:spcBef>
                <a:spcPts val="500"/>
              </a:spcBef>
              <a:spcAft>
                <a:spcPts val="500"/>
              </a:spcAft>
            </a:pPr>
            <a:endParaRPr lang="en-GB" sz="1400" smtClean="0">
              <a:solidFill>
                <a:srgbClr val="000000"/>
              </a:solidFill>
              <a:latin typeface="Verdana" pitchFamily="34" charset="0"/>
              <a:cs typeface="Times New Roman" pitchFamily="18" charset="0"/>
            </a:endParaRPr>
          </a:p>
          <a:p>
            <a:pPr>
              <a:spcBef>
                <a:spcPts val="500"/>
              </a:spcBef>
              <a:spcAft>
                <a:spcPts val="500"/>
              </a:spcAft>
              <a:buFontTx/>
              <a:buNone/>
            </a:pPr>
            <a:r>
              <a:rPr lang="en-GB" sz="1600" b="1" smtClean="0">
                <a:solidFill>
                  <a:srgbClr val="000000"/>
                </a:solidFill>
                <a:latin typeface="Verdana" pitchFamily="34" charset="0"/>
                <a:cs typeface="Times New Roman" pitchFamily="18" charset="0"/>
              </a:rPr>
              <a:t>International:</a:t>
            </a:r>
          </a:p>
          <a:p>
            <a:pPr>
              <a:spcBef>
                <a:spcPts val="500"/>
              </a:spcBef>
              <a:spcAft>
                <a:spcPts val="500"/>
              </a:spcAft>
            </a:pPr>
            <a:r>
              <a:rPr lang="en-GB" sz="1400" smtClean="0">
                <a:solidFill>
                  <a:srgbClr val="000000"/>
                </a:solidFill>
                <a:latin typeface="Verdana" pitchFamily="34" charset="0"/>
                <a:cs typeface="Times New Roman" pitchFamily="18" charset="0"/>
              </a:rPr>
              <a:t>European Ranger Project, 2000</a:t>
            </a:r>
          </a:p>
          <a:p>
            <a:pPr>
              <a:spcBef>
                <a:spcPts val="500"/>
              </a:spcBef>
              <a:spcAft>
                <a:spcPts val="500"/>
              </a:spcAft>
            </a:pPr>
            <a:r>
              <a:rPr lang="en-GB" sz="1400" b="1" smtClean="0">
                <a:solidFill>
                  <a:srgbClr val="000000"/>
                </a:solidFill>
                <a:latin typeface="Verdana" pitchFamily="34" charset="0"/>
                <a:cs typeface="Times New Roman" pitchFamily="18" charset="0"/>
              </a:rPr>
              <a:t>TOPAS – Training of Protected Area Staff</a:t>
            </a:r>
            <a:r>
              <a:rPr lang="en-GB" sz="1400" smtClean="0">
                <a:solidFill>
                  <a:srgbClr val="000000"/>
                </a:solidFill>
                <a:latin typeface="Verdana" pitchFamily="34" charset="0"/>
                <a:cs typeface="Times New Roman" pitchFamily="18" charset="0"/>
              </a:rPr>
              <a:t>, 2004</a:t>
            </a:r>
          </a:p>
          <a:p>
            <a:pPr>
              <a:spcBef>
                <a:spcPts val="500"/>
              </a:spcBef>
              <a:spcAft>
                <a:spcPts val="500"/>
              </a:spcAft>
              <a:buFontTx/>
              <a:buNone/>
            </a:pPr>
            <a:endParaRPr lang="en-GB" smtClean="0">
              <a:solidFill>
                <a:srgbClr val="000000"/>
              </a:solidFill>
              <a:latin typeface="Verdana" pitchFamily="34" charset="0"/>
              <a:cs typeface="Times New Roman" pitchFamily="18" charset="0"/>
            </a:endParaRPr>
          </a:p>
          <a:p>
            <a:pPr lvl="1">
              <a:spcBef>
                <a:spcPts val="500"/>
              </a:spcBef>
              <a:spcAft>
                <a:spcPts val="500"/>
              </a:spcAft>
            </a:pPr>
            <a:endParaRPr lang="de-DE" sz="2400" smtClean="0">
              <a:latin typeface="Verdana" pitchFamily="34" charset="0"/>
            </a:endParaRPr>
          </a:p>
          <a:p>
            <a:pPr lvl="1">
              <a:spcBef>
                <a:spcPts val="500"/>
              </a:spcBef>
              <a:spcAft>
                <a:spcPts val="500"/>
              </a:spcAft>
            </a:pPr>
            <a:endParaRPr lang="de-DE" sz="3200" smtClean="0">
              <a:latin typeface="Verdana" pitchFamily="34" charset="0"/>
            </a:endParaRPr>
          </a:p>
          <a:p>
            <a:pPr lvl="1">
              <a:spcBef>
                <a:spcPts val="500"/>
              </a:spcBef>
              <a:spcAft>
                <a:spcPts val="500"/>
              </a:spcAft>
            </a:pPr>
            <a:endParaRPr lang="de-DE" sz="3200" smtClean="0">
              <a:latin typeface="Verdana" pitchFamily="34" charset="0"/>
            </a:endParaRPr>
          </a:p>
          <a:p>
            <a:pPr>
              <a:spcBef>
                <a:spcPts val="500"/>
              </a:spcBef>
              <a:spcAft>
                <a:spcPts val="500"/>
              </a:spcAft>
            </a:pPr>
            <a:endParaRPr lang="de-DE" sz="3600" smtClean="0">
              <a:latin typeface="Verdana" pitchFamily="34" charset="0"/>
            </a:endParaRPr>
          </a:p>
          <a:p>
            <a:pPr lvl="1">
              <a:spcBef>
                <a:spcPts val="500"/>
              </a:spcBef>
              <a:spcAft>
                <a:spcPts val="500"/>
              </a:spcAft>
            </a:pPr>
            <a:endParaRPr lang="de-DE" sz="3200" smtClean="0">
              <a:latin typeface="Verdana" pitchFamily="34" charset="0"/>
            </a:endParaRPr>
          </a:p>
          <a:p>
            <a:pPr lvl="2">
              <a:spcBef>
                <a:spcPts val="500"/>
              </a:spcBef>
              <a:spcAft>
                <a:spcPts val="500"/>
              </a:spcAft>
            </a:pPr>
            <a:endParaRPr lang="de-DE" sz="2800" smtClean="0">
              <a:latin typeface="Verdana" pitchFamily="34" charset="0"/>
            </a:endParaRPr>
          </a:p>
          <a:p>
            <a:pPr lvl="2">
              <a:spcBef>
                <a:spcPts val="500"/>
              </a:spcBef>
              <a:spcAft>
                <a:spcPts val="500"/>
              </a:spcAft>
            </a:pPr>
            <a:endParaRPr lang="de-DE" sz="2800" dirty="0">
              <a:latin typeface="Verdana" pitchFamily="34" charset="0"/>
            </a:endParaRPr>
          </a:p>
        </p:txBody>
      </p:sp>
    </p:spTree>
    <p:extLst>
      <p:ext uri="{BB962C8B-B14F-4D97-AF65-F5344CB8AC3E}">
        <p14:creationId xmlns:p14="http://schemas.microsoft.com/office/powerpoint/2010/main" val="288327201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4638" y="1513346"/>
            <a:ext cx="3314724" cy="4850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623591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24469" y="1600200"/>
            <a:ext cx="7095061"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255067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68151" y="1600200"/>
            <a:ext cx="6607698"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17112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7878" y="1600200"/>
            <a:ext cx="6188244"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463664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1985" y="1600200"/>
            <a:ext cx="6240029"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4776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2160" y="1600200"/>
            <a:ext cx="655968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391415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1456" y="1600200"/>
            <a:ext cx="7641088"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280166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2291" y="1600200"/>
            <a:ext cx="7579418"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762727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3743" y="1600200"/>
            <a:ext cx="7636514"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255635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endParaRPr lang="de-AT"/>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28" y="1484784"/>
            <a:ext cx="7924800" cy="510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841249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467544" y="1628800"/>
            <a:ext cx="6318250" cy="773113"/>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fontScale="90000"/>
          </a:bodyPr>
          <a:lstStyle/>
          <a:p>
            <a:pPr algn="l"/>
            <a:r>
              <a:rPr lang="en-GB" sz="2400" b="1" dirty="0">
                <a:solidFill>
                  <a:srgbClr val="000000"/>
                </a:solidFill>
                <a:latin typeface="Verdana" pitchFamily="34" charset="0"/>
              </a:rPr>
              <a:t>Advantages of an </a:t>
            </a:r>
            <a:r>
              <a:rPr lang="sl-SI" sz="2400" b="1" dirty="0">
                <a:solidFill>
                  <a:srgbClr val="000000"/>
                </a:solidFill>
                <a:latin typeface="Verdana" pitchFamily="34" charset="0"/>
              </a:rPr>
              <a:t>integral job description</a:t>
            </a:r>
            <a:r>
              <a:rPr lang="de-AT" sz="2400" b="1" dirty="0">
                <a:solidFill>
                  <a:srgbClr val="000000"/>
                </a:solidFill>
                <a:latin typeface="Verdana" pitchFamily="34" charset="0"/>
              </a:rPr>
              <a:t> „Nationalpark Ranger“</a:t>
            </a:r>
            <a:r>
              <a:rPr lang="sl-SI" sz="2400" b="1" dirty="0">
                <a:solidFill>
                  <a:srgbClr val="000000"/>
                </a:solidFill>
                <a:latin typeface="Verdana" pitchFamily="34" charset="0"/>
              </a:rPr>
              <a:t> </a:t>
            </a:r>
          </a:p>
        </p:txBody>
      </p:sp>
      <p:sp>
        <p:nvSpPr>
          <p:cNvPr id="5" name="Text Box 4"/>
          <p:cNvSpPr txBox="1">
            <a:spLocks noChangeArrowheads="1"/>
          </p:cNvSpPr>
          <p:nvPr/>
        </p:nvSpPr>
        <p:spPr bwMode="auto">
          <a:xfrm>
            <a:off x="539552" y="2636912"/>
            <a:ext cx="4752975" cy="36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Clearly and integrative designation (identity and image) – not only for Nationalparks useful (NATURA 2000, etc.)</a:t>
            </a:r>
          </a:p>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Definition and clarification of the legal framework</a:t>
            </a:r>
            <a:endParaRPr kumimoji="0" lang="de-AT" sz="1600" b="0" i="0" u="none" strike="noStrike" kern="0" cap="none" spc="0" normalizeH="0" baseline="0" noProof="0" dirty="0" smtClean="0">
              <a:ln>
                <a:noFill/>
              </a:ln>
              <a:solidFill>
                <a:sysClr val="windowText" lastClr="000000"/>
              </a:solidFill>
              <a:effectLst/>
              <a:uLnTx/>
              <a:uFillTx/>
            </a:endParaRPr>
          </a:p>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Quality assurance by an equal </a:t>
            </a:r>
            <a:r>
              <a:rPr kumimoji="0" lang="de-AT" sz="1600" b="0" i="0" u="none" strike="noStrike" kern="0" cap="none" spc="0" normalizeH="0" baseline="0" noProof="0" dirty="0" smtClean="0">
                <a:ln>
                  <a:noFill/>
                </a:ln>
                <a:solidFill>
                  <a:sysClr val="windowText" lastClr="000000"/>
                </a:solidFill>
                <a:effectLst/>
                <a:uLnTx/>
                <a:uFillTx/>
              </a:rPr>
              <a:t>Ranger </a:t>
            </a:r>
            <a:r>
              <a:rPr kumimoji="0" lang="de-AT" sz="1600" b="0" i="0" u="none" strike="noStrike" kern="0" cap="none" spc="0" normalizeH="0" baseline="0" noProof="0" dirty="0" err="1" smtClean="0">
                <a:ln>
                  <a:noFill/>
                </a:ln>
                <a:solidFill>
                  <a:sysClr val="windowText" lastClr="000000"/>
                </a:solidFill>
                <a:effectLst/>
                <a:uLnTx/>
                <a:uFillTx/>
              </a:rPr>
              <a:t>training</a:t>
            </a:r>
            <a:r>
              <a:rPr kumimoji="0" lang="de-AT" sz="1600" b="0" i="0" u="none" strike="noStrike" kern="0" cap="none" spc="0" normalizeH="0" baseline="0" noProof="0" dirty="0" smtClean="0">
                <a:ln>
                  <a:noFill/>
                </a:ln>
                <a:solidFill>
                  <a:sysClr val="windowText" lastClr="000000"/>
                </a:solidFill>
                <a:effectLst/>
                <a:uLnTx/>
                <a:uFillTx/>
              </a:rPr>
              <a:t> </a:t>
            </a:r>
            <a:r>
              <a:rPr kumimoji="0" lang="de-AT" sz="1600" b="0" i="0" u="none" strike="noStrike" kern="0" cap="none" spc="0" normalizeH="0" baseline="0" noProof="0" dirty="0" err="1" smtClean="0">
                <a:ln>
                  <a:noFill/>
                </a:ln>
                <a:solidFill>
                  <a:sysClr val="windowText" lastClr="000000"/>
                </a:solidFill>
                <a:effectLst/>
                <a:uLnTx/>
                <a:uFillTx/>
              </a:rPr>
              <a:t>course</a:t>
            </a:r>
            <a:endParaRPr kumimoji="0" lang="de-AT" sz="1600" b="0" i="0" u="none" strike="noStrike" kern="0" cap="none" spc="0" normalizeH="0" baseline="0" noProof="0" dirty="0" smtClean="0">
              <a:ln>
                <a:noFill/>
              </a:ln>
              <a:solidFill>
                <a:sysClr val="windowText" lastClr="000000"/>
              </a:solidFill>
              <a:effectLst/>
              <a:uLnTx/>
              <a:uFillTx/>
            </a:endParaRPr>
          </a:p>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A better image about locals, visitors and environmental policy</a:t>
            </a:r>
          </a:p>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Well-defined limit against similar professions</a:t>
            </a:r>
          </a:p>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Allocation of furtherance</a:t>
            </a:r>
          </a:p>
          <a:p>
            <a:pPr marL="0" marR="0" lvl="0" indent="0" defTabSz="914400" eaLnBrk="1" fontAlgn="auto" latinLnBrk="0" hangingPunct="1">
              <a:lnSpc>
                <a:spcPct val="100000"/>
              </a:lnSpc>
              <a:spcBef>
                <a:spcPct val="50000"/>
              </a:spcBef>
              <a:spcAft>
                <a:spcPts val="0"/>
              </a:spcAft>
              <a:buClrTx/>
              <a:buSzTx/>
              <a:buFontTx/>
              <a:buChar char="•"/>
              <a:tabLst/>
              <a:defRPr/>
            </a:pPr>
            <a:r>
              <a:rPr kumimoji="0" lang="en-GB" sz="1600" b="0" i="0" u="none" strike="noStrike" kern="0" cap="none" spc="0" normalizeH="0" baseline="0" noProof="0" dirty="0" smtClean="0">
                <a:ln>
                  <a:noFill/>
                </a:ln>
                <a:solidFill>
                  <a:sysClr val="windowText" lastClr="000000"/>
                </a:solidFill>
                <a:effectLst/>
                <a:uLnTx/>
                <a:uFillTx/>
              </a:rPr>
              <a:t>Nationwide and international exchange</a:t>
            </a:r>
          </a:p>
          <a:p>
            <a:pPr marL="0" marR="0" lvl="0" indent="0" defTabSz="914400" eaLnBrk="1" fontAlgn="auto" latinLnBrk="0" hangingPunct="1">
              <a:lnSpc>
                <a:spcPct val="100000"/>
              </a:lnSpc>
              <a:spcBef>
                <a:spcPct val="50000"/>
              </a:spcBef>
              <a:spcAft>
                <a:spcPts val="0"/>
              </a:spcAft>
              <a:buClrTx/>
              <a:buSzTx/>
              <a:buFontTx/>
              <a:buChar char="•"/>
              <a:tabLst/>
              <a:defRPr/>
            </a:pPr>
            <a:endParaRPr kumimoji="0" lang="de-AT" sz="1600" b="0" i="0" u="none" strike="noStrike" kern="0" cap="none" spc="0" normalizeH="0" baseline="0" noProof="0" dirty="0" smtClean="0">
              <a:ln>
                <a:noFill/>
              </a:ln>
              <a:solidFill>
                <a:sysClr val="windowText" lastClr="000000"/>
              </a:solidFill>
              <a:effectLst/>
              <a:uLnTx/>
              <a:uFillTx/>
            </a:endParaRPr>
          </a:p>
        </p:txBody>
      </p:sp>
      <p:pic>
        <p:nvPicPr>
          <p:cNvPr id="143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204864"/>
            <a:ext cx="2831754" cy="3806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2570885"/>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124619" y="2852763"/>
            <a:ext cx="871378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bIns="0"/>
          <a:lstStyle/>
          <a:p>
            <a:pPr marL="342900" indent="-342900" algn="just">
              <a:lnSpc>
                <a:spcPct val="150000"/>
              </a:lnSpc>
              <a:spcBef>
                <a:spcPts val="500"/>
              </a:spcBef>
              <a:spcAft>
                <a:spcPts val="500"/>
              </a:spcAft>
            </a:pPr>
            <a:r>
              <a:rPr lang="de-AT" sz="1400" b="1" dirty="0">
                <a:solidFill>
                  <a:srgbClr val="000000"/>
                </a:solidFill>
                <a:latin typeface="Verdana" pitchFamily="34" charset="0"/>
                <a:cs typeface="Times New Roman" pitchFamily="18" charset="0"/>
              </a:rPr>
              <a:t>     </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excellent</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pedagogical</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and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didactical</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skills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including</a:t>
            </a:r>
            <a:r>
              <a:rPr lang="de-AT" sz="1400" b="1" dirty="0" smtClean="0">
                <a:solidFill>
                  <a:srgbClr val="000000"/>
                </a:solidFill>
                <a:latin typeface="Verdana" pitchFamily="34" charset="0"/>
                <a:cs typeface="Times New Roman" pitchFamily="18" charset="0"/>
              </a:rPr>
              <a:t> a </a:t>
            </a:r>
            <a:r>
              <a:rPr lang="de-AT" sz="1400" b="1" dirty="0" err="1" smtClean="0">
                <a:solidFill>
                  <a:srgbClr val="000000"/>
                </a:solidFill>
                <a:latin typeface="Verdana" pitchFamily="34" charset="0"/>
                <a:cs typeface="Times New Roman" pitchFamily="18" charset="0"/>
              </a:rPr>
              <a:t>variety</a:t>
            </a:r>
            <a:r>
              <a:rPr lang="de-AT" sz="1400" b="1" dirty="0" smtClean="0">
                <a:solidFill>
                  <a:srgbClr val="000000"/>
                </a:solidFill>
                <a:latin typeface="Verdana" pitchFamily="34" charset="0"/>
                <a:cs typeface="Times New Roman" pitchFamily="18" charset="0"/>
              </a:rPr>
              <a:t> of </a:t>
            </a:r>
            <a:r>
              <a:rPr lang="de-AT" sz="1400" b="1" dirty="0" err="1" smtClean="0">
                <a:solidFill>
                  <a:srgbClr val="000000"/>
                </a:solidFill>
                <a:latin typeface="Verdana" pitchFamily="34" charset="0"/>
                <a:cs typeface="Times New Roman" pitchFamily="18" charset="0"/>
              </a:rPr>
              <a:t>techniques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to</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connect</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messages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knowledge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and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values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wildlife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watching</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guided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tours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role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plays</a:t>
            </a:r>
            <a:r>
              <a:rPr lang="de-AT" sz="1400" b="1" dirty="0" smtClean="0">
                <a:solidFill>
                  <a:srgbClr val="000000"/>
                </a:solidFill>
                <a:latin typeface="Verdana" pitchFamily="34" charset="0"/>
                <a:cs typeface="Times New Roman" pitchFamily="18" charset="0"/>
              </a:rPr>
              <a:t>, global environmental </a:t>
            </a:r>
            <a:r>
              <a:rPr lang="de-AT" sz="1400" b="1" dirty="0" err="1" smtClean="0">
                <a:solidFill>
                  <a:srgbClr val="000000"/>
                </a:solidFill>
                <a:latin typeface="Verdana" pitchFamily="34" charset="0"/>
                <a:cs typeface="Times New Roman" pitchFamily="18" charset="0"/>
              </a:rPr>
              <a:t>education</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sustainability</a:t>
            </a:r>
            <a:r>
              <a:rPr lang="de-AT" sz="1400" b="1" dirty="0" smtClean="0">
                <a:solidFill>
                  <a:srgbClr val="000000"/>
                </a:solidFill>
                <a:latin typeface="Verdana" pitchFamily="34" charset="0"/>
                <a:cs typeface="Times New Roman" pitchFamily="18" charset="0"/>
              </a:rPr>
              <a:t> etc.).</a:t>
            </a:r>
            <a:endParaRPr lang="de-AT" sz="1400" b="1" dirty="0">
              <a:solidFill>
                <a:srgbClr val="000000"/>
              </a:solidFill>
              <a:latin typeface="Verdana" pitchFamily="34" charset="0"/>
              <a:cs typeface="Times New Roman" pitchFamily="18" charset="0"/>
            </a:endParaRPr>
          </a:p>
          <a:p>
            <a:pPr marL="342900" indent="-342900" algn="just">
              <a:lnSpc>
                <a:spcPct val="150000"/>
              </a:lnSpc>
              <a:spcBef>
                <a:spcPts val="500"/>
              </a:spcBef>
              <a:spcAft>
                <a:spcPts val="500"/>
              </a:spcAft>
            </a:pPr>
            <a:endParaRPr lang="de-AT" sz="1400" b="1" dirty="0">
              <a:solidFill>
                <a:srgbClr val="000000"/>
              </a:solidFill>
              <a:latin typeface="Verdana" pitchFamily="34" charset="0"/>
              <a:cs typeface="Times New Roman" pitchFamily="18" charset="0"/>
            </a:endParaRPr>
          </a:p>
          <a:p>
            <a:pPr marL="342900" indent="-342900" algn="just">
              <a:lnSpc>
                <a:spcPct val="150000"/>
              </a:lnSpc>
              <a:spcBef>
                <a:spcPts val="500"/>
              </a:spcBef>
              <a:spcAft>
                <a:spcPts val="500"/>
              </a:spcAft>
            </a:pPr>
            <a:r>
              <a:rPr lang="de-AT" sz="1400" b="1" dirty="0">
                <a:solidFill>
                  <a:srgbClr val="000000"/>
                </a:solidFill>
                <a:latin typeface="Verdana" pitchFamily="34" charset="0"/>
                <a:cs typeface="Times New Roman" pitchFamily="18" charset="0"/>
              </a:rPr>
              <a:t>     </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enough</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knowledge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about</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the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special</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ecological</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features</a:t>
            </a:r>
            <a:r>
              <a:rPr lang="de-AT" sz="1400" b="1" dirty="0" smtClean="0">
                <a:solidFill>
                  <a:srgbClr val="000000"/>
                </a:solidFill>
                <a:latin typeface="Verdana" pitchFamily="34" charset="0"/>
                <a:cs typeface="Times New Roman" pitchFamily="18" charset="0"/>
              </a:rPr>
              <a:t> of </a:t>
            </a:r>
            <a:r>
              <a:rPr lang="de-AT" sz="1400" b="1" dirty="0" err="1" smtClean="0">
                <a:solidFill>
                  <a:srgbClr val="000000"/>
                </a:solidFill>
                <a:latin typeface="Verdana" pitchFamily="34" charset="0"/>
                <a:cs typeface="Times New Roman" pitchFamily="18" charset="0"/>
              </a:rPr>
              <a:t>the</a:t>
            </a:r>
            <a:r>
              <a:rPr lang="de-AT" sz="1400" b="1" dirty="0" smtClean="0">
                <a:solidFill>
                  <a:srgbClr val="000000"/>
                </a:solidFill>
                <a:latin typeface="Verdana" pitchFamily="34" charset="0"/>
                <a:cs typeface="Times New Roman" pitchFamily="18" charset="0"/>
              </a:rPr>
              <a:t> relevant National Park </a:t>
            </a:r>
            <a:r>
              <a:rPr lang="de-AT" sz="1400" b="1" dirty="0" err="1" smtClean="0">
                <a:solidFill>
                  <a:srgbClr val="000000"/>
                </a:solidFill>
                <a:latin typeface="Verdana" pitchFamily="34" charset="0"/>
                <a:cs typeface="Times New Roman" pitchFamily="18" charset="0"/>
              </a:rPr>
              <a:t>or</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protected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area</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about</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the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dynamic</a:t>
            </a:r>
            <a:r>
              <a:rPr lang="de-AT" sz="1400" b="1" dirty="0" smtClean="0">
                <a:solidFill>
                  <a:srgbClr val="000000"/>
                </a:solidFill>
                <a:latin typeface="Verdana" pitchFamily="34" charset="0"/>
                <a:cs typeface="Times New Roman" pitchFamily="18" charset="0"/>
              </a:rPr>
              <a:t> of </a:t>
            </a:r>
            <a:r>
              <a:rPr lang="de-AT" sz="1400" b="1" dirty="0" err="1" smtClean="0">
                <a:solidFill>
                  <a:srgbClr val="000000"/>
                </a:solidFill>
                <a:latin typeface="Verdana" pitchFamily="34" charset="0"/>
                <a:cs typeface="Times New Roman" pitchFamily="18" charset="0"/>
              </a:rPr>
              <a:t>the</a:t>
            </a:r>
            <a:r>
              <a:rPr lang="de-AT" sz="1400" b="1" dirty="0" smtClean="0">
                <a:solidFill>
                  <a:srgbClr val="000000"/>
                </a:solidFill>
                <a:latin typeface="Verdana" pitchFamily="34" charset="0"/>
                <a:cs typeface="Times New Roman" pitchFamily="18" charset="0"/>
              </a:rPr>
              <a:t> regional </a:t>
            </a:r>
            <a:r>
              <a:rPr lang="de-AT" sz="1400" b="1" dirty="0" err="1" smtClean="0">
                <a:solidFill>
                  <a:srgbClr val="000000"/>
                </a:solidFill>
                <a:latin typeface="Verdana" pitchFamily="34" charset="0"/>
                <a:cs typeface="Times New Roman" pitchFamily="18" charset="0"/>
              </a:rPr>
              <a:t>landscape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and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their</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biodiversity</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to</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understand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the</a:t>
            </a:r>
            <a:r>
              <a:rPr lang="de-AT" sz="1400" b="1" dirty="0" smtClean="0">
                <a:solidFill>
                  <a:srgbClr val="000000"/>
                </a:solidFill>
                <a:latin typeface="Verdana" pitchFamily="34" charset="0"/>
                <a:cs typeface="Times New Roman" pitchFamily="18" charset="0"/>
              </a:rPr>
              <a:t> regional </a:t>
            </a:r>
            <a:r>
              <a:rPr lang="de-AT" sz="1400" b="1" dirty="0" err="1" smtClean="0">
                <a:solidFill>
                  <a:srgbClr val="000000"/>
                </a:solidFill>
                <a:latin typeface="Verdana" pitchFamily="34" charset="0"/>
                <a:cs typeface="Times New Roman" pitchFamily="18" charset="0"/>
              </a:rPr>
              <a:t>culture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well</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as</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resulting</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conflicts</a:t>
            </a:r>
            <a:r>
              <a:rPr lang="de-AT" sz="1400" b="1" dirty="0" smtClean="0">
                <a:solidFill>
                  <a:srgbClr val="000000"/>
                </a:solidFill>
                <a:latin typeface="Verdana" pitchFamily="34" charset="0"/>
                <a:cs typeface="Times New Roman" pitchFamily="18" charset="0"/>
              </a:rPr>
              <a:t> of </a:t>
            </a:r>
            <a:r>
              <a:rPr lang="de-AT" sz="1400" b="1" dirty="0" err="1" smtClean="0">
                <a:solidFill>
                  <a:srgbClr val="000000"/>
                </a:solidFill>
                <a:latin typeface="Verdana" pitchFamily="34" charset="0"/>
                <a:cs typeface="Times New Roman" pitchFamily="18" charset="0"/>
              </a:rPr>
              <a:t>landuse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and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management</a:t>
            </a:r>
            <a:r>
              <a:rPr lang="de-AT" sz="1400" b="1" dirty="0" smtClean="0">
                <a:solidFill>
                  <a:srgbClr val="000000"/>
                </a:solidFill>
                <a:latin typeface="Verdana" pitchFamily="34" charset="0"/>
                <a:cs typeface="Times New Roman" pitchFamily="18" charset="0"/>
              </a:rPr>
              <a:t>.</a:t>
            </a:r>
            <a:endParaRPr lang="de-AT" sz="1400" b="1" dirty="0">
              <a:solidFill>
                <a:srgbClr val="000000"/>
              </a:solidFill>
              <a:latin typeface="Verdana" pitchFamily="34" charset="0"/>
              <a:cs typeface="Times New Roman" pitchFamily="18" charset="0"/>
            </a:endParaRPr>
          </a:p>
        </p:txBody>
      </p:sp>
      <p:sp>
        <p:nvSpPr>
          <p:cNvPr id="6" name="Text Box 4"/>
          <p:cNvSpPr txBox="1">
            <a:spLocks noChangeArrowheads="1"/>
          </p:cNvSpPr>
          <p:nvPr/>
        </p:nvSpPr>
        <p:spPr bwMode="auto">
          <a:xfrm>
            <a:off x="305594" y="2060600"/>
            <a:ext cx="8532812"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spcBef>
                <a:spcPct val="50000"/>
              </a:spcBef>
            </a:pPr>
            <a:r>
              <a:rPr lang="de-AT" sz="1600" b="1" i="1" dirty="0" smtClean="0">
                <a:solidFill>
                  <a:srgbClr val="00264E"/>
                </a:solidFill>
                <a:latin typeface="Verdana" pitchFamily="34" charset="0"/>
              </a:rPr>
              <a:t>A „Certified Austrian Nationalpark </a:t>
            </a:r>
            <a:r>
              <a:rPr lang="de-AT" sz="1600" b="1" i="1" dirty="0">
                <a:solidFill>
                  <a:srgbClr val="00264E"/>
                </a:solidFill>
                <a:latin typeface="Verdana" pitchFamily="34" charset="0"/>
              </a:rPr>
              <a:t>Ranger“ </a:t>
            </a:r>
            <a:r>
              <a:rPr lang="de-AT" sz="1600" b="1" i="1" dirty="0" err="1" smtClean="0">
                <a:solidFill>
                  <a:srgbClr val="00264E"/>
                </a:solidFill>
                <a:latin typeface="Verdana" pitchFamily="34" charset="0"/>
              </a:rPr>
              <a:t>should</a:t>
            </a:r>
            <a:r>
              <a:rPr lang="de-AT" sz="1600" b="1" i="1" dirty="0" smtClean="0">
                <a:solidFill>
                  <a:srgbClr val="00264E"/>
                </a:solidFill>
                <a:latin typeface="Verdana" pitchFamily="34" charset="0"/>
              </a:rPr>
              <a:t> </a:t>
            </a:r>
            <a:r>
              <a:rPr lang="de-AT" sz="1600" b="1" i="1" dirty="0" err="1" smtClean="0">
                <a:solidFill>
                  <a:srgbClr val="00264E"/>
                </a:solidFill>
                <a:latin typeface="Verdana" pitchFamily="34" charset="0"/>
              </a:rPr>
              <a:t>have</a:t>
            </a:r>
            <a:r>
              <a:rPr lang="de-AT" sz="1600" b="1" i="1" dirty="0" smtClean="0">
                <a:solidFill>
                  <a:srgbClr val="00264E"/>
                </a:solidFill>
                <a:latin typeface="Verdana" pitchFamily="34" charset="0"/>
              </a:rPr>
              <a:t>:</a:t>
            </a:r>
            <a:endParaRPr lang="de-AT" sz="1600" b="1" i="1" dirty="0">
              <a:solidFill>
                <a:srgbClr val="00264E"/>
              </a:solidFill>
              <a:latin typeface="Verdana" pitchFamily="34" charset="0"/>
            </a:endParaRPr>
          </a:p>
        </p:txBody>
      </p:sp>
    </p:spTree>
    <p:extLst>
      <p:ext uri="{BB962C8B-B14F-4D97-AF65-F5344CB8AC3E}">
        <p14:creationId xmlns:p14="http://schemas.microsoft.com/office/powerpoint/2010/main" val="20357878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idx="1"/>
          </p:nvPr>
        </p:nvSpPr>
        <p:spPr bwMode="auto">
          <a:xfrm>
            <a:off x="457200" y="2060848"/>
            <a:ext cx="8229600" cy="3431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indent="0">
              <a:spcBef>
                <a:spcPct val="50000"/>
              </a:spcBef>
              <a:buNone/>
            </a:pPr>
            <a:r>
              <a:rPr lang="de-AT" sz="1400" b="1" dirty="0">
                <a:solidFill>
                  <a:srgbClr val="000000"/>
                </a:solidFill>
                <a:latin typeface="Verdana" pitchFamily="34" charset="0"/>
                <a:cs typeface="Times New Roman" pitchFamily="18" charset="0"/>
              </a:rPr>
              <a:t>A) </a:t>
            </a:r>
            <a:r>
              <a:rPr lang="de-AT" sz="1400" b="1" dirty="0" err="1" smtClean="0">
                <a:solidFill>
                  <a:srgbClr val="000000"/>
                </a:solidFill>
                <a:latin typeface="Verdana" pitchFamily="34" charset="0"/>
                <a:cs typeface="Times New Roman" pitchFamily="18" charset="0"/>
              </a:rPr>
              <a:t>Certificate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course</a:t>
            </a:r>
            <a:r>
              <a:rPr lang="de-AT" sz="1400" b="1" dirty="0">
                <a:solidFill>
                  <a:srgbClr val="000000"/>
                </a:solidFill>
                <a:latin typeface="Verdana" pitchFamily="34" charset="0"/>
                <a:cs typeface="Times New Roman" pitchFamily="18" charset="0"/>
              </a:rPr>
              <a:t> </a:t>
            </a:r>
            <a:r>
              <a:rPr lang="de-AT" sz="1400" b="1" dirty="0" smtClean="0">
                <a:solidFill>
                  <a:srgbClr val="000000"/>
                </a:solidFill>
                <a:latin typeface="Verdana" pitchFamily="34" charset="0"/>
                <a:cs typeface="Times New Roman" pitchFamily="18" charset="0"/>
              </a:rPr>
              <a:t>„</a:t>
            </a:r>
            <a:r>
              <a:rPr lang="de-AT" sz="1400" b="1" dirty="0" err="1" smtClean="0">
                <a:solidFill>
                  <a:srgbClr val="000000"/>
                </a:solidFill>
                <a:latin typeface="Verdana" pitchFamily="34" charset="0"/>
                <a:cs typeface="Times New Roman" pitchFamily="18" charset="0"/>
              </a:rPr>
              <a:t>Ground</a:t>
            </a:r>
            <a:r>
              <a:rPr lang="de-AT" sz="1400" b="1" dirty="0" smtClean="0">
                <a:solidFill>
                  <a:srgbClr val="000000"/>
                </a:solidFill>
                <a:latin typeface="Verdana" pitchFamily="34" charset="0"/>
                <a:cs typeface="Times New Roman" pitchFamily="18" charset="0"/>
              </a:rPr>
              <a:t> Module“</a:t>
            </a:r>
            <a:endParaRPr lang="de-AT" sz="1400" b="1" dirty="0">
              <a:solidFill>
                <a:srgbClr val="000000"/>
              </a:solidFill>
              <a:latin typeface="Verdana" pitchFamily="34" charset="0"/>
              <a:cs typeface="Times New Roman" pitchFamily="18" charset="0"/>
            </a:endParaRPr>
          </a:p>
          <a:p>
            <a:pPr>
              <a:spcBef>
                <a:spcPct val="50000"/>
              </a:spcBef>
            </a:pPr>
            <a:r>
              <a:rPr lang="de-AT" sz="1400" b="1" i="1" dirty="0" smtClean="0">
                <a:solidFill>
                  <a:srgbClr val="000000"/>
                </a:solidFill>
                <a:latin typeface="Verdana" pitchFamily="34" charset="0"/>
                <a:cs typeface="Times New Roman" pitchFamily="18" charset="0"/>
              </a:rPr>
              <a:t>„Dieser </a:t>
            </a:r>
            <a:r>
              <a:rPr lang="de-AT" sz="1400" b="1" i="1" dirty="0">
                <a:solidFill>
                  <a:srgbClr val="000000"/>
                </a:solidFill>
                <a:latin typeface="Verdana" pitchFamily="34" charset="0"/>
                <a:cs typeface="Times New Roman" pitchFamily="18" charset="0"/>
              </a:rPr>
              <a:t>Lehrgang beinhaltet den allgemeinen, für alle Österreichischen Nationalparks gültigen Teil und umfasst insgesamt 17 Ausbildungstage</a:t>
            </a:r>
            <a:r>
              <a:rPr lang="de-AT" sz="1400" b="1" i="1" dirty="0" smtClean="0">
                <a:solidFill>
                  <a:srgbClr val="000000"/>
                </a:solidFill>
                <a:latin typeface="Verdana" pitchFamily="34" charset="0"/>
                <a:cs typeface="Times New Roman" pitchFamily="18" charset="0"/>
              </a:rPr>
              <a:t>.“</a:t>
            </a:r>
            <a:endParaRPr lang="de-AT" sz="1400" b="1" i="1" dirty="0">
              <a:solidFill>
                <a:srgbClr val="000000"/>
              </a:solidFill>
              <a:latin typeface="Verdana" pitchFamily="34" charset="0"/>
              <a:cs typeface="Times New Roman" pitchFamily="18" charset="0"/>
            </a:endParaRPr>
          </a:p>
          <a:p>
            <a:pPr marL="0" indent="0">
              <a:spcBef>
                <a:spcPct val="50000"/>
              </a:spcBef>
              <a:buNone/>
            </a:pPr>
            <a:r>
              <a:rPr lang="de-AT" sz="1400" b="1" dirty="0">
                <a:solidFill>
                  <a:srgbClr val="000000"/>
                </a:solidFill>
                <a:latin typeface="Verdana" pitchFamily="34" charset="0"/>
                <a:cs typeface="Times New Roman" pitchFamily="18" charset="0"/>
              </a:rPr>
              <a:t> </a:t>
            </a:r>
          </a:p>
          <a:p>
            <a:pPr marL="0" indent="0">
              <a:spcBef>
                <a:spcPct val="50000"/>
              </a:spcBef>
              <a:buNone/>
            </a:pPr>
            <a:r>
              <a:rPr lang="de-AT" sz="1400" b="1" dirty="0">
                <a:solidFill>
                  <a:srgbClr val="000000"/>
                </a:solidFill>
                <a:latin typeface="Verdana" pitchFamily="34" charset="0"/>
                <a:cs typeface="Times New Roman" pitchFamily="18" charset="0"/>
              </a:rPr>
              <a:t>B) </a:t>
            </a:r>
            <a:r>
              <a:rPr lang="de-AT" sz="1400" b="1" dirty="0" err="1" smtClean="0">
                <a:solidFill>
                  <a:srgbClr val="000000"/>
                </a:solidFill>
                <a:latin typeface="Verdana" pitchFamily="34" charset="0"/>
                <a:cs typeface="Times New Roman" pitchFamily="18" charset="0"/>
              </a:rPr>
              <a:t>Certificate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course</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Advanced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module</a:t>
            </a:r>
            <a:r>
              <a:rPr lang="de-AT" sz="1400" b="1" dirty="0" smtClean="0">
                <a:solidFill>
                  <a:srgbClr val="000000"/>
                </a:solidFill>
                <a:latin typeface="Verdana" pitchFamily="34" charset="0"/>
                <a:cs typeface="Times New Roman" pitchFamily="18" charset="0"/>
              </a:rPr>
              <a:t>“</a:t>
            </a:r>
            <a:endParaRPr lang="de-AT" sz="1400" b="1" dirty="0">
              <a:solidFill>
                <a:srgbClr val="000000"/>
              </a:solidFill>
              <a:latin typeface="Verdana" pitchFamily="34" charset="0"/>
              <a:cs typeface="Times New Roman" pitchFamily="18" charset="0"/>
            </a:endParaRPr>
          </a:p>
          <a:p>
            <a:pPr>
              <a:spcBef>
                <a:spcPct val="50000"/>
              </a:spcBef>
            </a:pPr>
            <a:r>
              <a:rPr lang="de-AT" sz="1400" b="1" i="1" dirty="0" smtClean="0">
                <a:solidFill>
                  <a:srgbClr val="000000"/>
                </a:solidFill>
                <a:latin typeface="Verdana" pitchFamily="34" charset="0"/>
                <a:cs typeface="Times New Roman" pitchFamily="18" charset="0"/>
              </a:rPr>
              <a:t>„Dieser </a:t>
            </a:r>
            <a:r>
              <a:rPr lang="de-AT" sz="1400" b="1" i="1" dirty="0">
                <a:solidFill>
                  <a:srgbClr val="000000"/>
                </a:solidFill>
                <a:latin typeface="Verdana" pitchFamily="34" charset="0"/>
                <a:cs typeface="Times New Roman" pitchFamily="18" charset="0"/>
              </a:rPr>
              <a:t>Lehrgang stellt den spezifischen, auf einen einzelnen Nationalpark angepassten Teil dar und besteht aus insgesamt 25 Ausbildungstagen, davon 10 Praxistagen, im jeweiligen Schutzgebiet</a:t>
            </a:r>
            <a:r>
              <a:rPr lang="de-AT" sz="1400" b="1" i="1" dirty="0" smtClean="0">
                <a:solidFill>
                  <a:srgbClr val="000000"/>
                </a:solidFill>
                <a:latin typeface="Verdana" pitchFamily="34" charset="0"/>
                <a:cs typeface="Times New Roman" pitchFamily="18" charset="0"/>
              </a:rPr>
              <a:t>.“</a:t>
            </a:r>
            <a:endParaRPr lang="de-AT" sz="1400" b="1" i="1" dirty="0">
              <a:solidFill>
                <a:srgbClr val="000000"/>
              </a:solidFill>
              <a:latin typeface="Verdana" pitchFamily="34" charset="0"/>
              <a:cs typeface="Times New Roman" pitchFamily="18" charset="0"/>
            </a:endParaRPr>
          </a:p>
          <a:p>
            <a:pPr>
              <a:spcBef>
                <a:spcPct val="50000"/>
              </a:spcBef>
            </a:pPr>
            <a:endParaRPr lang="de-AT" sz="1400" b="1" dirty="0">
              <a:solidFill>
                <a:srgbClr val="000000"/>
              </a:solidFill>
              <a:latin typeface="Verdana" pitchFamily="34" charset="0"/>
              <a:cs typeface="Times New Roman" pitchFamily="18" charset="0"/>
            </a:endParaRPr>
          </a:p>
          <a:p>
            <a:pPr marL="0" indent="0">
              <a:spcBef>
                <a:spcPct val="50000"/>
              </a:spcBef>
              <a:buNone/>
            </a:pPr>
            <a:r>
              <a:rPr lang="de-AT" sz="1400" b="1" dirty="0">
                <a:solidFill>
                  <a:srgbClr val="000000"/>
                </a:solidFill>
                <a:latin typeface="Verdana" pitchFamily="34" charset="0"/>
                <a:cs typeface="Times New Roman" pitchFamily="18" charset="0"/>
              </a:rPr>
              <a:t>C) </a:t>
            </a:r>
            <a:r>
              <a:rPr lang="de-AT" sz="1400" b="1" dirty="0" err="1" smtClean="0">
                <a:solidFill>
                  <a:srgbClr val="000000"/>
                </a:solidFill>
                <a:latin typeface="Verdana" pitchFamily="34" charset="0"/>
                <a:cs typeface="Times New Roman" pitchFamily="18" charset="0"/>
              </a:rPr>
              <a:t>Advanced</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training</a:t>
            </a:r>
            <a:r>
              <a:rPr lang="de-AT" sz="1400" b="1" dirty="0" smtClean="0">
                <a:solidFill>
                  <a:srgbClr val="000000"/>
                </a:solidFill>
                <a:latin typeface="Verdana" pitchFamily="34" charset="0"/>
                <a:cs typeface="Times New Roman" pitchFamily="18" charset="0"/>
              </a:rPr>
              <a:t> </a:t>
            </a:r>
            <a:r>
              <a:rPr lang="de-AT" sz="1400" b="1" dirty="0" err="1" smtClean="0">
                <a:solidFill>
                  <a:srgbClr val="000000"/>
                </a:solidFill>
                <a:latin typeface="Verdana" pitchFamily="34" charset="0"/>
                <a:cs typeface="Times New Roman" pitchFamily="18" charset="0"/>
              </a:rPr>
              <a:t>courses</a:t>
            </a:r>
            <a:endParaRPr lang="de-AT" sz="1400" b="1" dirty="0">
              <a:solidFill>
                <a:srgbClr val="000000"/>
              </a:solidFill>
              <a:latin typeface="Verdana" pitchFamily="34" charset="0"/>
              <a:cs typeface="Times New Roman" pitchFamily="18" charset="0"/>
            </a:endParaRPr>
          </a:p>
          <a:p>
            <a:pPr>
              <a:spcBef>
                <a:spcPct val="50000"/>
              </a:spcBef>
            </a:pPr>
            <a:r>
              <a:rPr lang="de-AT" sz="1400" b="1" i="1" dirty="0" smtClean="0">
                <a:solidFill>
                  <a:srgbClr val="000000"/>
                </a:solidFill>
                <a:latin typeface="Verdana" pitchFamily="34" charset="0"/>
                <a:cs typeface="Times New Roman" pitchFamily="18" charset="0"/>
              </a:rPr>
              <a:t>„Die </a:t>
            </a:r>
            <a:r>
              <a:rPr lang="de-AT" sz="1400" b="1" i="1" dirty="0">
                <a:solidFill>
                  <a:srgbClr val="000000"/>
                </a:solidFill>
                <a:latin typeface="Verdana" pitchFamily="34" charset="0"/>
                <a:cs typeface="Times New Roman" pitchFamily="18" charset="0"/>
              </a:rPr>
              <a:t>Nationalpark-Verwaltungen bieten für zertifizierte Nationalpark Ranger regelmäßig ein- bis mehrtägige Fortbildungsveranstaltungen an</a:t>
            </a:r>
            <a:r>
              <a:rPr lang="de-AT" sz="1400" b="1" i="1" dirty="0" smtClean="0">
                <a:solidFill>
                  <a:srgbClr val="000000"/>
                </a:solidFill>
                <a:latin typeface="Verdana" pitchFamily="34" charset="0"/>
                <a:cs typeface="Times New Roman" pitchFamily="18" charset="0"/>
              </a:rPr>
              <a:t>.“</a:t>
            </a:r>
            <a:endParaRPr lang="de-AT" sz="1400" b="1" i="1" dirty="0">
              <a:solidFill>
                <a:srgbClr val="000000"/>
              </a:solidFill>
              <a:latin typeface="Verdana" pitchFamily="34" charset="0"/>
              <a:cs typeface="Times New Roman" pitchFamily="18" charset="0"/>
            </a:endParaRPr>
          </a:p>
        </p:txBody>
      </p:sp>
    </p:spTree>
    <p:extLst>
      <p:ext uri="{BB962C8B-B14F-4D97-AF65-F5344CB8AC3E}">
        <p14:creationId xmlns:p14="http://schemas.microsoft.com/office/powerpoint/2010/main" val="3213396313"/>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_169"/>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1637928" y="1628800"/>
            <a:ext cx="5868144" cy="439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443600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smtClean="0"/>
              <a:t> </a:t>
            </a:r>
            <a:endParaRPr lang="de-AT" dirty="0"/>
          </a:p>
        </p:txBody>
      </p:sp>
      <p:pic>
        <p:nvPicPr>
          <p:cNvPr id="4" name="Picture 4" descr="Übersichtsk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920" y="1628800"/>
            <a:ext cx="6012160" cy="4509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8260099"/>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68312" y="1052736"/>
            <a:ext cx="8207375" cy="1139825"/>
          </a:xfrm>
        </p:spPr>
        <p:txBody>
          <a:bodyPr>
            <a:normAutofit/>
          </a:bodyPr>
          <a:lstStyle/>
          <a:p>
            <a:pPr eaLnBrk="1" hangingPunct="1"/>
            <a:r>
              <a:rPr lang="de-AT" sz="2000" dirty="0" err="1">
                <a:latin typeface="MetaPlusBold-" charset="0"/>
              </a:rPr>
              <a:t>Recreational</a:t>
            </a:r>
            <a:r>
              <a:rPr lang="de-AT" sz="2000" dirty="0">
                <a:latin typeface="MetaPlusBold-" charset="0"/>
              </a:rPr>
              <a:t> </a:t>
            </a:r>
            <a:r>
              <a:rPr lang="de-AT" sz="2000" dirty="0" err="1">
                <a:latin typeface="MetaPlusBold-" charset="0"/>
              </a:rPr>
              <a:t>activities</a:t>
            </a:r>
            <a:endParaRPr lang="de-DE" sz="2000" dirty="0">
              <a:latin typeface="MetaPlusBold-" charset="0"/>
            </a:endParaRPr>
          </a:p>
        </p:txBody>
      </p:sp>
      <p:sp>
        <p:nvSpPr>
          <p:cNvPr id="5" name="Rectangle 3"/>
          <p:cNvSpPr txBox="1">
            <a:spLocks noChangeArrowheads="1"/>
          </p:cNvSpPr>
          <p:nvPr/>
        </p:nvSpPr>
        <p:spPr>
          <a:xfrm>
            <a:off x="446856" y="1844824"/>
            <a:ext cx="8229600" cy="72342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buFont typeface="Wingdings" pitchFamily="2" charset="2"/>
              <a:buNone/>
              <a:defRPr/>
            </a:pPr>
            <a:r>
              <a:rPr lang="en-GB" sz="1400" dirty="0" smtClean="0">
                <a:solidFill>
                  <a:srgbClr val="FF6600"/>
                </a:solidFill>
              </a:rPr>
              <a:t>Hiking</a:t>
            </a:r>
          </a:p>
          <a:p>
            <a:pPr>
              <a:lnSpc>
                <a:spcPct val="80000"/>
              </a:lnSpc>
              <a:buFont typeface="Wingdings" pitchFamily="2" charset="2"/>
              <a:buNone/>
              <a:defRPr/>
            </a:pPr>
            <a:r>
              <a:rPr lang="de-DE" sz="1400" dirty="0" smtClean="0"/>
              <a:t>4 alpine </a:t>
            </a:r>
            <a:r>
              <a:rPr lang="de-DE" sz="1400" dirty="0" err="1" smtClean="0"/>
              <a:t>huts</a:t>
            </a:r>
            <a:r>
              <a:rPr lang="de-DE" sz="1400" dirty="0" smtClean="0"/>
              <a:t> </a:t>
            </a:r>
            <a:r>
              <a:rPr lang="de-DE" sz="1400" dirty="0" err="1" smtClean="0"/>
              <a:t>with</a:t>
            </a:r>
            <a:r>
              <a:rPr lang="de-DE" sz="1400" dirty="0" smtClean="0"/>
              <a:t> 6000-7000 </a:t>
            </a:r>
            <a:r>
              <a:rPr lang="de-DE" sz="1400" dirty="0" err="1" smtClean="0"/>
              <a:t>overnight</a:t>
            </a:r>
            <a:r>
              <a:rPr lang="de-DE" sz="1400" dirty="0" smtClean="0"/>
              <a:t> </a:t>
            </a:r>
            <a:r>
              <a:rPr lang="de-DE" sz="1400" dirty="0" err="1" smtClean="0"/>
              <a:t>stays</a:t>
            </a:r>
            <a:r>
              <a:rPr lang="de-DE" sz="1400" dirty="0" smtClean="0"/>
              <a:t>/ </a:t>
            </a:r>
            <a:r>
              <a:rPr lang="de-DE" sz="1400" dirty="0" err="1" smtClean="0"/>
              <a:t>year</a:t>
            </a:r>
            <a:endParaRPr lang="de-DE" sz="1400" dirty="0" smtClean="0"/>
          </a:p>
          <a:p>
            <a:pPr>
              <a:lnSpc>
                <a:spcPct val="80000"/>
              </a:lnSpc>
              <a:buFont typeface="Wingdings" pitchFamily="2" charset="2"/>
              <a:buNone/>
              <a:defRPr/>
            </a:pPr>
            <a:r>
              <a:rPr lang="de-AT" sz="1400" dirty="0" smtClean="0"/>
              <a:t>&gt; 100km of </a:t>
            </a:r>
            <a:r>
              <a:rPr lang="de-AT" sz="1400" dirty="0" err="1" smtClean="0"/>
              <a:t>hiking</a:t>
            </a:r>
            <a:r>
              <a:rPr lang="de-AT" sz="1400" dirty="0" smtClean="0"/>
              <a:t> </a:t>
            </a:r>
            <a:r>
              <a:rPr lang="de-AT" sz="1400" dirty="0" err="1" smtClean="0"/>
              <a:t>trails</a:t>
            </a:r>
            <a:endParaRPr lang="de-DE" sz="1400" dirty="0" smtClean="0"/>
          </a:p>
          <a:p>
            <a:pPr>
              <a:lnSpc>
                <a:spcPct val="80000"/>
              </a:lnSpc>
              <a:buFont typeface="Wingdings" pitchFamily="2" charset="2"/>
              <a:buNone/>
              <a:defRPr/>
            </a:pPr>
            <a:endParaRPr lang="en-GB" sz="1400" dirty="0" smtClean="0">
              <a:latin typeface="Verdana" pitchFamily="34" charset="0"/>
            </a:endParaRPr>
          </a:p>
          <a:p>
            <a:pPr>
              <a:lnSpc>
                <a:spcPct val="80000"/>
              </a:lnSpc>
              <a:buFont typeface="Wingdings" pitchFamily="2" charset="2"/>
              <a:buNone/>
              <a:defRPr/>
            </a:pPr>
            <a:r>
              <a:rPr lang="en-GB" sz="1400" dirty="0" smtClean="0">
                <a:solidFill>
                  <a:srgbClr val="FF6600"/>
                </a:solidFill>
              </a:rPr>
              <a:t>Climbing</a:t>
            </a:r>
          </a:p>
          <a:p>
            <a:pPr>
              <a:lnSpc>
                <a:spcPct val="80000"/>
              </a:lnSpc>
              <a:buFont typeface="Wingdings" pitchFamily="2" charset="2"/>
              <a:buNone/>
              <a:defRPr/>
            </a:pPr>
            <a:r>
              <a:rPr lang="de-AT" sz="1400" dirty="0" smtClean="0"/>
              <a:t>&gt; 2000 </a:t>
            </a:r>
            <a:r>
              <a:rPr lang="de-AT" sz="1400" dirty="0" err="1" smtClean="0"/>
              <a:t>climbing</a:t>
            </a:r>
            <a:r>
              <a:rPr lang="de-AT" sz="1400" dirty="0" smtClean="0"/>
              <a:t> </a:t>
            </a:r>
            <a:r>
              <a:rPr lang="de-AT" sz="1400" dirty="0" err="1" smtClean="0"/>
              <a:t>routes</a:t>
            </a:r>
            <a:endParaRPr lang="de-DE" sz="1400" dirty="0" smtClean="0"/>
          </a:p>
          <a:p>
            <a:pPr>
              <a:lnSpc>
                <a:spcPct val="80000"/>
              </a:lnSpc>
              <a:buFont typeface="Wingdings" pitchFamily="2" charset="2"/>
              <a:buChar char="§"/>
              <a:defRPr/>
            </a:pPr>
            <a:endParaRPr lang="en-GB" sz="1400" dirty="0" smtClean="0">
              <a:latin typeface="Verdana" pitchFamily="34" charset="0"/>
            </a:endParaRPr>
          </a:p>
          <a:p>
            <a:pPr>
              <a:lnSpc>
                <a:spcPct val="80000"/>
              </a:lnSpc>
              <a:buFont typeface="Wingdings" pitchFamily="2" charset="2"/>
              <a:buNone/>
              <a:defRPr/>
            </a:pPr>
            <a:r>
              <a:rPr lang="en-GB" sz="1400" dirty="0" err="1" smtClean="0">
                <a:solidFill>
                  <a:srgbClr val="FF6600"/>
                </a:solidFill>
              </a:rPr>
              <a:t>Mountainbiking</a:t>
            </a:r>
            <a:endParaRPr lang="en-GB" sz="1400" dirty="0" smtClean="0">
              <a:solidFill>
                <a:srgbClr val="FF6600"/>
              </a:solidFill>
            </a:endParaRPr>
          </a:p>
          <a:p>
            <a:pPr>
              <a:lnSpc>
                <a:spcPct val="80000"/>
              </a:lnSpc>
              <a:buFont typeface="Wingdings" pitchFamily="2" charset="2"/>
              <a:buNone/>
              <a:defRPr/>
            </a:pPr>
            <a:r>
              <a:rPr lang="de-DE" sz="1400" dirty="0"/>
              <a:t>3</a:t>
            </a:r>
            <a:r>
              <a:rPr lang="de-DE" sz="1400" dirty="0" smtClean="0"/>
              <a:t> </a:t>
            </a:r>
            <a:r>
              <a:rPr lang="de-DE" sz="1400" dirty="0" err="1" smtClean="0"/>
              <a:t>mountainbike</a:t>
            </a:r>
            <a:r>
              <a:rPr lang="de-DE" sz="1400" dirty="0" smtClean="0"/>
              <a:t> </a:t>
            </a:r>
            <a:r>
              <a:rPr lang="de-DE" sz="1400" dirty="0" err="1" smtClean="0"/>
              <a:t>trails</a:t>
            </a:r>
            <a:endParaRPr lang="de-DE" sz="1400" dirty="0" smtClean="0"/>
          </a:p>
          <a:p>
            <a:pPr>
              <a:lnSpc>
                <a:spcPct val="80000"/>
              </a:lnSpc>
              <a:buFont typeface="Wingdings" pitchFamily="2" charset="2"/>
              <a:buNone/>
              <a:defRPr/>
            </a:pPr>
            <a:endParaRPr lang="en-GB" sz="1400" dirty="0" smtClean="0">
              <a:latin typeface="Verdana" pitchFamily="34" charset="0"/>
            </a:endParaRPr>
          </a:p>
          <a:p>
            <a:pPr>
              <a:lnSpc>
                <a:spcPct val="80000"/>
              </a:lnSpc>
              <a:buFont typeface="Wingdings" pitchFamily="2" charset="2"/>
              <a:buNone/>
              <a:defRPr/>
            </a:pPr>
            <a:r>
              <a:rPr lang="en-GB" sz="1400" dirty="0" smtClean="0">
                <a:solidFill>
                  <a:srgbClr val="FF6600"/>
                </a:solidFill>
              </a:rPr>
              <a:t>Rafting &amp; </a:t>
            </a:r>
            <a:r>
              <a:rPr lang="en-GB" sz="1400" dirty="0" err="1" smtClean="0">
                <a:solidFill>
                  <a:srgbClr val="FF6600"/>
                </a:solidFill>
              </a:rPr>
              <a:t>Canyoning</a:t>
            </a:r>
            <a:endParaRPr lang="en-GB" sz="1400" dirty="0" smtClean="0">
              <a:solidFill>
                <a:srgbClr val="FF6600"/>
              </a:solidFill>
            </a:endParaRPr>
          </a:p>
          <a:p>
            <a:pPr>
              <a:lnSpc>
                <a:spcPct val="80000"/>
              </a:lnSpc>
              <a:buFont typeface="Wingdings" pitchFamily="2" charset="2"/>
              <a:buNone/>
              <a:defRPr/>
            </a:pPr>
            <a:r>
              <a:rPr lang="de-DE" sz="1400" dirty="0" smtClean="0"/>
              <a:t>Enns, </a:t>
            </a:r>
            <a:r>
              <a:rPr lang="de-DE" sz="1400" dirty="0" err="1" smtClean="0"/>
              <a:t>Bruckgraben</a:t>
            </a:r>
            <a:r>
              <a:rPr lang="de-DE" sz="1400" dirty="0" smtClean="0"/>
              <a:t> </a:t>
            </a:r>
          </a:p>
          <a:p>
            <a:pPr>
              <a:lnSpc>
                <a:spcPct val="80000"/>
              </a:lnSpc>
              <a:buFont typeface="Wingdings" pitchFamily="2" charset="2"/>
              <a:buNone/>
              <a:defRPr/>
            </a:pPr>
            <a:endParaRPr lang="en-GB" sz="1400" dirty="0" smtClean="0">
              <a:latin typeface="Verdana" pitchFamily="34" charset="0"/>
            </a:endParaRPr>
          </a:p>
          <a:p>
            <a:pPr>
              <a:lnSpc>
                <a:spcPct val="80000"/>
              </a:lnSpc>
              <a:buFont typeface="Wingdings" pitchFamily="2" charset="2"/>
              <a:buNone/>
              <a:defRPr/>
            </a:pPr>
            <a:r>
              <a:rPr lang="en-GB" sz="1400" dirty="0" smtClean="0">
                <a:solidFill>
                  <a:srgbClr val="FF6600"/>
                </a:solidFill>
              </a:rPr>
              <a:t>River recreation</a:t>
            </a:r>
          </a:p>
          <a:p>
            <a:pPr>
              <a:lnSpc>
                <a:spcPct val="80000"/>
              </a:lnSpc>
              <a:buFont typeface="Wingdings" pitchFamily="2" charset="2"/>
              <a:buNone/>
              <a:defRPr/>
            </a:pPr>
            <a:r>
              <a:rPr lang="de-DE" sz="1400" dirty="0" smtClean="0"/>
              <a:t>3 </a:t>
            </a:r>
            <a:r>
              <a:rPr lang="de-DE" sz="1400" dirty="0" err="1" smtClean="0"/>
              <a:t>visitor</a:t>
            </a:r>
            <a:r>
              <a:rPr lang="de-DE" sz="1400" dirty="0" smtClean="0"/>
              <a:t> </a:t>
            </a:r>
            <a:r>
              <a:rPr lang="de-DE" sz="1400" dirty="0" err="1" smtClean="0"/>
              <a:t>areas</a:t>
            </a:r>
            <a:endParaRPr lang="de-DE" sz="1400" dirty="0" smtClean="0"/>
          </a:p>
          <a:p>
            <a:pPr>
              <a:lnSpc>
                <a:spcPct val="80000"/>
              </a:lnSpc>
              <a:buFont typeface="Wingdings" pitchFamily="2" charset="2"/>
              <a:buChar char="§"/>
              <a:defRPr/>
            </a:pPr>
            <a:endParaRPr lang="en-GB" sz="1400" dirty="0" smtClean="0">
              <a:solidFill>
                <a:srgbClr val="FF6600"/>
              </a:solidFill>
            </a:endParaRPr>
          </a:p>
          <a:p>
            <a:pPr>
              <a:lnSpc>
                <a:spcPct val="80000"/>
              </a:lnSpc>
              <a:buFont typeface="Wingdings" pitchFamily="2" charset="2"/>
              <a:buNone/>
              <a:defRPr/>
            </a:pPr>
            <a:r>
              <a:rPr lang="en-GB" sz="1400" dirty="0" smtClean="0">
                <a:solidFill>
                  <a:srgbClr val="FF6600"/>
                </a:solidFill>
              </a:rPr>
              <a:t>Backcountry skiing/ ski mountaineering &amp; snowshoe hiking</a:t>
            </a:r>
          </a:p>
          <a:p>
            <a:pPr>
              <a:lnSpc>
                <a:spcPct val="80000"/>
              </a:lnSpc>
              <a:buFont typeface="Wingdings" pitchFamily="2" charset="2"/>
              <a:buNone/>
              <a:defRPr/>
            </a:pPr>
            <a:r>
              <a:rPr lang="de-DE" sz="1400" dirty="0" err="1" smtClean="0"/>
              <a:t>number</a:t>
            </a:r>
            <a:r>
              <a:rPr lang="de-DE" sz="1400" dirty="0" smtClean="0"/>
              <a:t> </a:t>
            </a:r>
            <a:r>
              <a:rPr lang="de-DE" sz="1400" dirty="0" err="1" smtClean="0"/>
              <a:t>increasing</a:t>
            </a:r>
            <a:r>
              <a:rPr lang="de-DE" sz="1400" dirty="0" smtClean="0"/>
              <a:t> (</a:t>
            </a:r>
            <a:r>
              <a:rPr lang="de-DE" sz="1400" dirty="0" err="1" smtClean="0"/>
              <a:t>see</a:t>
            </a:r>
            <a:r>
              <a:rPr lang="de-DE" sz="1400" dirty="0" smtClean="0"/>
              <a:t> </a:t>
            </a:r>
            <a:r>
              <a:rPr lang="de-DE" sz="1400" dirty="0" err="1" smtClean="0"/>
              <a:t>graph</a:t>
            </a:r>
            <a:r>
              <a:rPr lang="de-DE" sz="1400" dirty="0" smtClean="0"/>
              <a:t>)</a:t>
            </a:r>
          </a:p>
          <a:p>
            <a:pPr>
              <a:lnSpc>
                <a:spcPct val="80000"/>
              </a:lnSpc>
              <a:buFont typeface="Wingdings" pitchFamily="2" charset="2"/>
              <a:buChar char="§"/>
              <a:defRPr/>
            </a:pPr>
            <a:endParaRPr lang="en-GB" sz="1400" dirty="0" smtClean="0">
              <a:latin typeface="Verdana" pitchFamily="34" charset="0"/>
            </a:endParaRPr>
          </a:p>
          <a:p>
            <a:pPr>
              <a:lnSpc>
                <a:spcPct val="80000"/>
              </a:lnSpc>
              <a:buFont typeface="Wingdings" pitchFamily="2" charset="2"/>
              <a:buNone/>
              <a:defRPr/>
            </a:pPr>
            <a:r>
              <a:rPr lang="en-GB" sz="1400" dirty="0" smtClean="0">
                <a:solidFill>
                  <a:srgbClr val="FF6600"/>
                </a:solidFill>
              </a:rPr>
              <a:t>Participants of programmes of the National Park (school classes, visitors of excursions in summer and winter)</a:t>
            </a:r>
          </a:p>
          <a:p>
            <a:pPr>
              <a:lnSpc>
                <a:spcPct val="80000"/>
              </a:lnSpc>
              <a:buFont typeface="Wingdings" pitchFamily="2" charset="2"/>
              <a:buNone/>
              <a:defRPr/>
            </a:pPr>
            <a:r>
              <a:rPr lang="de-AT" sz="1400" dirty="0" err="1" smtClean="0"/>
              <a:t>number</a:t>
            </a:r>
            <a:r>
              <a:rPr lang="de-AT" sz="1400" dirty="0" smtClean="0"/>
              <a:t> of </a:t>
            </a:r>
            <a:r>
              <a:rPr lang="de-AT" sz="1400" dirty="0" err="1" smtClean="0"/>
              <a:t>visitors</a:t>
            </a:r>
            <a:r>
              <a:rPr lang="de-AT" sz="1400" dirty="0" smtClean="0"/>
              <a:t> </a:t>
            </a:r>
            <a:r>
              <a:rPr lang="de-AT" sz="1400" dirty="0" err="1" smtClean="0"/>
              <a:t>increases</a:t>
            </a:r>
            <a:r>
              <a:rPr lang="de-AT" sz="1400" dirty="0" smtClean="0"/>
              <a:t> </a:t>
            </a:r>
            <a:r>
              <a:rPr lang="de-AT" sz="1400" dirty="0" err="1" smtClean="0"/>
              <a:t>year</a:t>
            </a:r>
            <a:r>
              <a:rPr lang="de-AT" sz="1400" dirty="0" smtClean="0"/>
              <a:t> </a:t>
            </a:r>
            <a:r>
              <a:rPr lang="de-AT" sz="1400" dirty="0" err="1" smtClean="0"/>
              <a:t>by</a:t>
            </a:r>
            <a:r>
              <a:rPr lang="de-AT" sz="1400" dirty="0" smtClean="0"/>
              <a:t> </a:t>
            </a:r>
            <a:r>
              <a:rPr lang="de-AT" sz="1400" dirty="0" err="1" smtClean="0"/>
              <a:t>year</a:t>
            </a:r>
            <a:endParaRPr lang="de-DE" sz="1400" dirty="0" smtClean="0"/>
          </a:p>
          <a:p>
            <a:pPr>
              <a:lnSpc>
                <a:spcPct val="80000"/>
              </a:lnSpc>
              <a:buFont typeface="Wingdings" pitchFamily="2" charset="2"/>
              <a:buChar char="§"/>
              <a:defRPr/>
            </a:pPr>
            <a:endParaRPr lang="de-DE" sz="1400" dirty="0" smtClean="0"/>
          </a:p>
        </p:txBody>
      </p:sp>
      <p:graphicFrame>
        <p:nvGraphicFramePr>
          <p:cNvPr id="6" name="Object 4"/>
          <p:cNvGraphicFramePr>
            <a:graphicFrameLocks noChangeAspect="1"/>
          </p:cNvGraphicFramePr>
          <p:nvPr/>
        </p:nvGraphicFramePr>
        <p:xfrm>
          <a:off x="4500563" y="2349500"/>
          <a:ext cx="4038600" cy="2476500"/>
        </p:xfrm>
        <a:graphic>
          <a:graphicData uri="http://schemas.openxmlformats.org/presentationml/2006/ole">
            <mc:AlternateContent xmlns:mc="http://schemas.openxmlformats.org/markup-compatibility/2006">
              <mc:Choice xmlns:v="urn:schemas-microsoft-com:vml" Requires="v">
                <p:oleObj spid="_x0000_s3077" name="Diagramm" r:id="rId3" imgW="5886427" imgH="3609916" progId="Excel.Chart.8">
                  <p:embed/>
                </p:oleObj>
              </mc:Choice>
              <mc:Fallback>
                <p:oleObj name="Diagramm" r:id="rId3" imgW="5886427" imgH="3609916" progId="Excel.Char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2349500"/>
                        <a:ext cx="40386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Tree>
    <p:extLst>
      <p:ext uri="{BB962C8B-B14F-4D97-AF65-F5344CB8AC3E}">
        <p14:creationId xmlns:p14="http://schemas.microsoft.com/office/powerpoint/2010/main" val="174774883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MK_Wanderwege_EN_kom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47664" y="1556792"/>
            <a:ext cx="6840761" cy="46251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11679682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BMK_MMZonen_EN_kom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3872" y="1484784"/>
            <a:ext cx="6750496" cy="478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209082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Klam-E_01_9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4149725"/>
            <a:ext cx="2808287" cy="20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700213"/>
            <a:ext cx="3673475" cy="230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4" name="Picture 5" descr="Klam-E_01_88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8863" y="4149725"/>
            <a:ext cx="2682875"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Klam-E_01_9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80175" y="2349500"/>
            <a:ext cx="2268538"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Kov_E_00_03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2354263"/>
            <a:ext cx="1943100"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a:spLocks noGrp="1" noChangeArrowheads="1"/>
          </p:cNvSpPr>
          <p:nvPr>
            <p:ph type="title"/>
          </p:nvPr>
        </p:nvSpPr>
        <p:spPr>
          <a:xfrm>
            <a:off x="1547664" y="1340768"/>
            <a:ext cx="8207375" cy="1139825"/>
          </a:xfrm>
        </p:spPr>
        <p:txBody>
          <a:bodyPr>
            <a:normAutofit/>
          </a:bodyPr>
          <a:lstStyle/>
          <a:p>
            <a:pPr eaLnBrk="1" hangingPunct="1"/>
            <a:r>
              <a:rPr lang="de-AT" sz="2000" dirty="0">
                <a:latin typeface="MetaPlusBold-" charset="0"/>
              </a:rPr>
              <a:t>River </a:t>
            </a:r>
            <a:r>
              <a:rPr lang="de-AT" sz="2000" dirty="0" err="1">
                <a:latin typeface="MetaPlusBold-" charset="0"/>
              </a:rPr>
              <a:t>recreation</a:t>
            </a:r>
            <a:endParaRPr lang="de-DE" sz="2000" dirty="0">
              <a:latin typeface="MetaPlusBold-" charset="0"/>
            </a:endParaRPr>
          </a:p>
        </p:txBody>
      </p:sp>
    </p:spTree>
    <p:extLst>
      <p:ext uri="{BB962C8B-B14F-4D97-AF65-F5344CB8AC3E}">
        <p14:creationId xmlns:p14="http://schemas.microsoft.com/office/powerpoint/2010/main" val="855162676"/>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B_JB_kainz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290124"/>
            <a:ext cx="5006479" cy="353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5" name="Picture 4" descr="LIFE-GER1 Kop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412776"/>
            <a:ext cx="1404709"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TOP_j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4437112"/>
            <a:ext cx="2132010" cy="1505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7" name="Rectangle 2"/>
          <p:cNvSpPr>
            <a:spLocks noGrp="1" noChangeArrowheads="1"/>
          </p:cNvSpPr>
          <p:nvPr>
            <p:ph type="title"/>
          </p:nvPr>
        </p:nvSpPr>
        <p:spPr>
          <a:xfrm>
            <a:off x="-1044624" y="1340768"/>
            <a:ext cx="8207375" cy="1139825"/>
          </a:xfrm>
        </p:spPr>
        <p:txBody>
          <a:bodyPr>
            <a:normAutofit/>
          </a:bodyPr>
          <a:lstStyle/>
          <a:p>
            <a:pPr eaLnBrk="1" hangingPunct="1"/>
            <a:r>
              <a:rPr lang="de-AT" sz="2000" dirty="0" err="1">
                <a:latin typeface="MetaPlusBold-" charset="0"/>
              </a:rPr>
              <a:t>Signs</a:t>
            </a:r>
            <a:r>
              <a:rPr lang="de-AT" sz="2000" dirty="0">
                <a:latin typeface="MetaPlusBold-" charset="0"/>
              </a:rPr>
              <a:t> on-site</a:t>
            </a:r>
            <a:endParaRPr lang="de-DE" sz="2000" dirty="0">
              <a:latin typeface="MetaPlusBold-" charset="0"/>
            </a:endParaRPr>
          </a:p>
        </p:txBody>
      </p:sp>
    </p:spTree>
    <p:extLst>
      <p:ext uri="{BB962C8B-B14F-4D97-AF65-F5344CB8AC3E}">
        <p14:creationId xmlns:p14="http://schemas.microsoft.com/office/powerpoint/2010/main" val="2190830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539800" y="921023"/>
            <a:ext cx="8207375" cy="1139825"/>
          </a:xfrm>
        </p:spPr>
        <p:txBody>
          <a:bodyPr>
            <a:normAutofit/>
          </a:bodyPr>
          <a:lstStyle/>
          <a:p>
            <a:pPr eaLnBrk="1" hangingPunct="1"/>
            <a:r>
              <a:rPr lang="de-AT" sz="2000" dirty="0">
                <a:latin typeface="MetaPlusBold-" charset="0"/>
              </a:rPr>
              <a:t>On-site </a:t>
            </a:r>
            <a:r>
              <a:rPr lang="de-AT" sz="2000" dirty="0" smtClean="0">
                <a:latin typeface="MetaPlusBold-" charset="0"/>
              </a:rPr>
              <a:t>National Park Rangers</a:t>
            </a:r>
            <a:endParaRPr lang="de-DE" sz="2000" dirty="0">
              <a:latin typeface="MetaPlusBold-" charset="0"/>
            </a:endParaRPr>
          </a:p>
        </p:txBody>
      </p:sp>
      <p:pic>
        <p:nvPicPr>
          <p:cNvPr id="5" name="Picture 3" descr="Kren-E_01_1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772816"/>
            <a:ext cx="6619875"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3714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755576" y="1556792"/>
            <a:ext cx="8207375" cy="1139825"/>
          </a:xfrm>
        </p:spPr>
        <p:txBody>
          <a:bodyPr>
            <a:normAutofit/>
          </a:bodyPr>
          <a:lstStyle/>
          <a:p>
            <a:pPr eaLnBrk="1" hangingPunct="1"/>
            <a:r>
              <a:rPr lang="de-AT" sz="2000" dirty="0" err="1">
                <a:latin typeface="MetaPlusBold-" charset="0"/>
              </a:rPr>
              <a:t>Brochure</a:t>
            </a:r>
            <a:r>
              <a:rPr lang="de-AT" sz="2000" dirty="0">
                <a:latin typeface="MetaPlusBold-" charset="0"/>
              </a:rPr>
              <a:t> on </a:t>
            </a:r>
            <a:r>
              <a:rPr lang="de-AT" sz="2000" dirty="0" err="1">
                <a:latin typeface="MetaPlusBold-" charset="0"/>
              </a:rPr>
              <a:t>river</a:t>
            </a:r>
            <a:r>
              <a:rPr lang="de-AT" sz="2000" dirty="0">
                <a:latin typeface="MetaPlusBold-" charset="0"/>
              </a:rPr>
              <a:t> </a:t>
            </a:r>
            <a:r>
              <a:rPr lang="de-AT" sz="2000" dirty="0" err="1">
                <a:latin typeface="MetaPlusBold-" charset="0"/>
              </a:rPr>
              <a:t>recreation</a:t>
            </a:r>
            <a:r>
              <a:rPr lang="de-AT" sz="2000" dirty="0">
                <a:latin typeface="MetaPlusBold-" charset="0"/>
              </a:rPr>
              <a:t>	</a:t>
            </a:r>
            <a:endParaRPr lang="de-DE" sz="2000" dirty="0">
              <a:latin typeface="MetaPlusBold-" charset="0"/>
            </a:endParaRPr>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916832"/>
            <a:ext cx="2713037" cy="439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2958877"/>
            <a:ext cx="5329237" cy="28463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987856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oll_L_01_2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711325"/>
            <a:ext cx="4176712" cy="315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P1010011LZ"/>
          <p:cNvPicPr>
            <a:picLocks noChangeAspect="1" noChangeArrowheads="1"/>
          </p:cNvPicPr>
          <p:nvPr/>
        </p:nvPicPr>
        <p:blipFill>
          <a:blip r:embed="rId3">
            <a:extLst>
              <a:ext uri="{28A0092B-C50C-407E-A947-70E740481C1C}">
                <a14:useLocalDpi xmlns:a14="http://schemas.microsoft.com/office/drawing/2010/main" val="0"/>
              </a:ext>
            </a:extLst>
          </a:blip>
          <a:srcRect l="27170" t="13240"/>
          <a:stretch>
            <a:fillRect/>
          </a:stretch>
        </p:blipFill>
        <p:spPr bwMode="auto">
          <a:xfrm>
            <a:off x="4716016" y="1700808"/>
            <a:ext cx="4032250"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IMGP047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9864" y="3933056"/>
            <a:ext cx="2768600" cy="207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Grp="1" noChangeArrowheads="1"/>
          </p:cNvSpPr>
          <p:nvPr>
            <p:ph type="title"/>
          </p:nvPr>
        </p:nvSpPr>
        <p:spPr>
          <a:xfrm>
            <a:off x="-2196752" y="5157192"/>
            <a:ext cx="8207375" cy="1139825"/>
          </a:xfrm>
        </p:spPr>
        <p:txBody>
          <a:bodyPr>
            <a:normAutofit/>
          </a:bodyPr>
          <a:lstStyle/>
          <a:p>
            <a:pPr eaLnBrk="1" hangingPunct="1"/>
            <a:r>
              <a:rPr lang="de-AT" sz="2000" dirty="0">
                <a:latin typeface="MetaPlusBold-" charset="0"/>
              </a:rPr>
              <a:t>Backcountry </a:t>
            </a:r>
            <a:r>
              <a:rPr lang="de-AT" sz="2000" dirty="0" err="1">
                <a:latin typeface="MetaPlusBold-" charset="0"/>
              </a:rPr>
              <a:t>skiing</a:t>
            </a:r>
            <a:endParaRPr lang="de-DE" sz="2000" dirty="0">
              <a:latin typeface="MetaPlusBold-" charset="0"/>
            </a:endParaRPr>
          </a:p>
        </p:txBody>
      </p:sp>
    </p:spTree>
    <p:extLst>
      <p:ext uri="{BB962C8B-B14F-4D97-AF65-F5344CB8AC3E}">
        <p14:creationId xmlns:p14="http://schemas.microsoft.com/office/powerpoint/2010/main" val="4086194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C2806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12776"/>
            <a:ext cx="3096344" cy="23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PB1500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1543048"/>
            <a:ext cx="2904661" cy="21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P4190005"/>
          <p:cNvPicPr>
            <a:picLocks noChangeAspect="1" noChangeArrowheads="1"/>
          </p:cNvPicPr>
          <p:nvPr>
            <p:ph/>
          </p:nvPr>
        </p:nvPicPr>
        <p:blipFill>
          <a:blip r:embed="rId4">
            <a:extLst>
              <a:ext uri="{28A0092B-C50C-407E-A947-70E740481C1C}">
                <a14:useLocalDpi xmlns:a14="http://schemas.microsoft.com/office/drawing/2010/main" val="0"/>
              </a:ext>
            </a:extLst>
          </a:blip>
          <a:srcRect/>
          <a:stretch>
            <a:fillRect/>
          </a:stretch>
        </p:blipFill>
        <p:spPr>
          <a:xfrm>
            <a:off x="4572000" y="3933056"/>
            <a:ext cx="2879403" cy="215859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3"/>
          <p:cNvPicPr>
            <a:picLocks noChangeAspect="1" noChangeArrowheads="1"/>
          </p:cNvPicPr>
          <p:nvPr>
            <p:ph sz="half" idx="1"/>
          </p:nvPr>
        </p:nvPicPr>
        <p:blipFill>
          <a:blip r:embed="rId5">
            <a:extLst>
              <a:ext uri="{28A0092B-C50C-407E-A947-70E740481C1C}">
                <a14:useLocalDpi xmlns:a14="http://schemas.microsoft.com/office/drawing/2010/main" val="0"/>
              </a:ext>
            </a:extLst>
          </a:blip>
          <a:srcRect/>
          <a:stretch>
            <a:fillRect/>
          </a:stretch>
        </p:blipFill>
        <p:spPr>
          <a:xfrm>
            <a:off x="323528" y="3933056"/>
            <a:ext cx="3096344" cy="21764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57095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973" y="2492896"/>
            <a:ext cx="5724054" cy="3767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5" name="Rectangle 2"/>
          <p:cNvSpPr>
            <a:spLocks noGrp="1" noChangeArrowheads="1"/>
          </p:cNvSpPr>
          <p:nvPr>
            <p:ph type="title"/>
          </p:nvPr>
        </p:nvSpPr>
        <p:spPr>
          <a:xfrm>
            <a:off x="468313" y="1497087"/>
            <a:ext cx="8207375" cy="1139825"/>
          </a:xfrm>
        </p:spPr>
        <p:txBody>
          <a:bodyPr>
            <a:normAutofit/>
          </a:bodyPr>
          <a:lstStyle/>
          <a:p>
            <a:pPr eaLnBrk="1" hangingPunct="1"/>
            <a:r>
              <a:rPr lang="de-AT" sz="2400" dirty="0">
                <a:latin typeface="MetaPlusBold-" charset="0"/>
              </a:rPr>
              <a:t>Environmental Education</a:t>
            </a:r>
            <a:endParaRPr lang="de-DE" sz="2400" dirty="0">
              <a:latin typeface="MetaPlusBold-" charset="0"/>
            </a:endParaRPr>
          </a:p>
        </p:txBody>
      </p:sp>
    </p:spTree>
    <p:extLst>
      <p:ext uri="{BB962C8B-B14F-4D97-AF65-F5344CB8AC3E}">
        <p14:creationId xmlns:p14="http://schemas.microsoft.com/office/powerpoint/2010/main" val="37091544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468313" y="1497087"/>
            <a:ext cx="8207375" cy="1139825"/>
          </a:xfrm>
        </p:spPr>
        <p:txBody>
          <a:bodyPr>
            <a:normAutofit/>
          </a:bodyPr>
          <a:lstStyle/>
          <a:p>
            <a:pPr eaLnBrk="1" hangingPunct="1"/>
            <a:r>
              <a:rPr lang="de-AT" sz="2400" dirty="0">
                <a:latin typeface="MetaPlusBold-" charset="0"/>
              </a:rPr>
              <a:t>Environmental Education</a:t>
            </a:r>
            <a:endParaRPr lang="de-DE" sz="2400" dirty="0">
              <a:latin typeface="MetaPlusBold-" charset="0"/>
            </a:endParaRPr>
          </a:p>
        </p:txBody>
      </p:sp>
      <p:sp>
        <p:nvSpPr>
          <p:cNvPr id="2" name="Textfeld 1"/>
          <p:cNvSpPr txBox="1"/>
          <p:nvPr/>
        </p:nvSpPr>
        <p:spPr>
          <a:xfrm>
            <a:off x="395536" y="2688009"/>
            <a:ext cx="6480720" cy="3693319"/>
          </a:xfrm>
          <a:prstGeom prst="rect">
            <a:avLst/>
          </a:prstGeom>
          <a:noFill/>
        </p:spPr>
        <p:txBody>
          <a:bodyPr wrap="square" rtlCol="0">
            <a:spAutoFit/>
          </a:bodyPr>
          <a:lstStyle/>
          <a:p>
            <a:pPr marL="285750" indent="-285750">
              <a:buFont typeface="Wingdings" charset="2"/>
              <a:buChar char="ü"/>
            </a:pPr>
            <a:r>
              <a:rPr lang="de-DE" dirty="0" smtClean="0"/>
              <a:t>Educational </a:t>
            </a:r>
            <a:r>
              <a:rPr lang="de-DE" dirty="0" err="1" smtClean="0"/>
              <a:t>programme</a:t>
            </a:r>
            <a:r>
              <a:rPr lang="de-DE" dirty="0" smtClean="0"/>
              <a:t> for </a:t>
            </a:r>
            <a:r>
              <a:rPr lang="de-DE" dirty="0" err="1" smtClean="0"/>
              <a:t>schools</a:t>
            </a:r>
            <a:endParaRPr lang="de-DE" dirty="0" smtClean="0"/>
          </a:p>
          <a:p>
            <a:endParaRPr lang="de-DE" dirty="0"/>
          </a:p>
          <a:p>
            <a:pPr marL="285750" indent="-285750">
              <a:buFont typeface="Wingdings" charset="2"/>
              <a:buChar char="ü"/>
            </a:pPr>
            <a:r>
              <a:rPr lang="de-AT" dirty="0">
                <a:latin typeface="MetaPlusBold-" charset="0"/>
              </a:rPr>
              <a:t>Summer </a:t>
            </a:r>
            <a:r>
              <a:rPr lang="de-AT" dirty="0" err="1">
                <a:latin typeface="MetaPlusBold-" charset="0"/>
              </a:rPr>
              <a:t>and</a:t>
            </a:r>
            <a:r>
              <a:rPr lang="de-AT" dirty="0">
                <a:latin typeface="MetaPlusBold-" charset="0"/>
              </a:rPr>
              <a:t> </a:t>
            </a:r>
            <a:r>
              <a:rPr lang="de-AT" dirty="0" err="1">
                <a:latin typeface="MetaPlusBold-" charset="0"/>
              </a:rPr>
              <a:t>winter</a:t>
            </a:r>
            <a:r>
              <a:rPr lang="de-AT" dirty="0">
                <a:latin typeface="MetaPlusBold-" charset="0"/>
              </a:rPr>
              <a:t> </a:t>
            </a:r>
            <a:r>
              <a:rPr lang="de-AT" dirty="0" err="1">
                <a:latin typeface="MetaPlusBold-" charset="0"/>
              </a:rPr>
              <a:t>excursion</a:t>
            </a:r>
            <a:r>
              <a:rPr lang="de-AT" dirty="0">
                <a:latin typeface="MetaPlusBold-" charset="0"/>
              </a:rPr>
              <a:t> </a:t>
            </a:r>
            <a:r>
              <a:rPr lang="de-AT" dirty="0" err="1" smtClean="0">
                <a:latin typeface="MetaPlusBold-" charset="0"/>
              </a:rPr>
              <a:t>programme</a:t>
            </a:r>
            <a:endParaRPr lang="de-AT" dirty="0" smtClean="0">
              <a:latin typeface="MetaPlusBold-" charset="0"/>
            </a:endParaRPr>
          </a:p>
          <a:p>
            <a:pPr marL="285750" indent="-285750">
              <a:buFont typeface="Wingdings" charset="2"/>
              <a:buChar char="ü"/>
            </a:pPr>
            <a:endParaRPr lang="de-DE" dirty="0" smtClean="0"/>
          </a:p>
          <a:p>
            <a:pPr marL="285750" indent="-285750">
              <a:buFont typeface="Wingdings" charset="2"/>
              <a:buChar char="ü"/>
            </a:pPr>
            <a:r>
              <a:rPr lang="de-DE" dirty="0" smtClean="0"/>
              <a:t>National Park Gesäuse „Partner Schools“</a:t>
            </a:r>
          </a:p>
          <a:p>
            <a:pPr marL="285750" indent="-285750">
              <a:buFont typeface="Wingdings" charset="2"/>
              <a:buChar char="ü"/>
            </a:pPr>
            <a:endParaRPr lang="de-DE" dirty="0"/>
          </a:p>
          <a:p>
            <a:pPr marL="285750" indent="-285750">
              <a:buFont typeface="Wingdings" charset="2"/>
              <a:buChar char="ü"/>
            </a:pPr>
            <a:r>
              <a:rPr lang="de-DE" dirty="0" smtClean="0"/>
              <a:t>National Park Gesäuse „Junior Ranger“</a:t>
            </a:r>
          </a:p>
          <a:p>
            <a:pPr marL="285750" indent="-285750">
              <a:buFont typeface="Wingdings" charset="2"/>
              <a:buChar char="ü"/>
            </a:pPr>
            <a:endParaRPr lang="de-DE" dirty="0"/>
          </a:p>
          <a:p>
            <a:pPr marL="285750" indent="-285750">
              <a:buFont typeface="Wingdings" charset="2"/>
              <a:buChar char="ü"/>
            </a:pPr>
            <a:r>
              <a:rPr lang="de-DE" dirty="0" err="1" smtClean="0"/>
              <a:t>Self</a:t>
            </a:r>
            <a:r>
              <a:rPr lang="de-DE" dirty="0" smtClean="0"/>
              <a:t> </a:t>
            </a:r>
            <a:r>
              <a:rPr lang="de-DE" dirty="0" err="1" smtClean="0"/>
              <a:t>guided</a:t>
            </a:r>
            <a:r>
              <a:rPr lang="de-DE" dirty="0" smtClean="0"/>
              <a:t> </a:t>
            </a:r>
            <a:r>
              <a:rPr lang="de-DE" dirty="0" err="1" smtClean="0"/>
              <a:t>nature</a:t>
            </a:r>
            <a:r>
              <a:rPr lang="de-DE" dirty="0" smtClean="0"/>
              <a:t> </a:t>
            </a:r>
            <a:r>
              <a:rPr lang="de-DE" dirty="0" err="1" smtClean="0"/>
              <a:t>trails</a:t>
            </a:r>
            <a:endParaRPr lang="de-DE" dirty="0" smtClean="0"/>
          </a:p>
          <a:p>
            <a:pPr marL="285750" indent="-285750">
              <a:buFont typeface="Wingdings" charset="2"/>
              <a:buChar char="ü"/>
            </a:pPr>
            <a:endParaRPr lang="de-DE" dirty="0"/>
          </a:p>
          <a:p>
            <a:pPr marL="285750" indent="-285750">
              <a:buFont typeface="Wingdings" charset="2"/>
              <a:buChar char="ü"/>
            </a:pPr>
            <a:r>
              <a:rPr lang="de-DE" dirty="0" err="1" smtClean="0"/>
              <a:t>Visitor</a:t>
            </a:r>
            <a:r>
              <a:rPr lang="de-DE" dirty="0" smtClean="0"/>
              <a:t> Center „</a:t>
            </a:r>
            <a:r>
              <a:rPr lang="de-DE" dirty="0" err="1" smtClean="0"/>
              <a:t>Willow</a:t>
            </a:r>
            <a:r>
              <a:rPr lang="de-DE" dirty="0" smtClean="0"/>
              <a:t> Dome“ </a:t>
            </a:r>
            <a:r>
              <a:rPr lang="de-DE" dirty="0" err="1" smtClean="0"/>
              <a:t>and</a:t>
            </a:r>
            <a:r>
              <a:rPr lang="de-DE" dirty="0" smtClean="0"/>
              <a:t> „</a:t>
            </a:r>
            <a:r>
              <a:rPr lang="de-DE" dirty="0" err="1" smtClean="0"/>
              <a:t>Ecologigal</a:t>
            </a:r>
            <a:r>
              <a:rPr lang="de-DE" dirty="0" smtClean="0"/>
              <a:t> </a:t>
            </a:r>
            <a:r>
              <a:rPr lang="de-DE" dirty="0" err="1" smtClean="0"/>
              <a:t>Footprint</a:t>
            </a:r>
            <a:r>
              <a:rPr lang="de-DE" dirty="0" smtClean="0"/>
              <a:t>“</a:t>
            </a:r>
          </a:p>
          <a:p>
            <a:pPr marL="285750" indent="-285750">
              <a:buFont typeface="Wingdings" charset="2"/>
              <a:buChar char="ü"/>
            </a:pPr>
            <a:endParaRPr lang="de-DE" dirty="0"/>
          </a:p>
          <a:p>
            <a:pPr marL="285750" indent="-285750">
              <a:buFont typeface="Wingdings" charset="2"/>
              <a:buChar char="ü"/>
            </a:pPr>
            <a:endParaRPr lang="de-DE" dirty="0"/>
          </a:p>
        </p:txBody>
      </p:sp>
      <p:pic>
        <p:nvPicPr>
          <p:cNvPr id="6" name="Bild 5" descr="08_np-gesaeuse_fussabdruck-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2492896"/>
            <a:ext cx="3534629" cy="26907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96129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Kren_L_02_02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943893"/>
            <a:ext cx="5616575" cy="378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6443663" y="1931838"/>
            <a:ext cx="208915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de-AT" sz="2800" i="1" dirty="0">
                <a:effectLst>
                  <a:outerShdw blurRad="38100" dist="38100" dir="2700000" algn="tl">
                    <a:srgbClr val="000000"/>
                  </a:outerShdw>
                </a:effectLst>
                <a:latin typeface="MetaPlusBold-" charset="0"/>
              </a:rPr>
              <a:t>„…</a:t>
            </a:r>
            <a:r>
              <a:rPr lang="de-AT" sz="2800" i="1" dirty="0" err="1">
                <a:effectLst>
                  <a:outerShdw blurRad="38100" dist="38100" dir="2700000" algn="tl">
                    <a:srgbClr val="000000"/>
                  </a:outerShdw>
                </a:effectLst>
                <a:latin typeface="MetaPlusBold-" charset="0"/>
              </a:rPr>
              <a:t>to</a:t>
            </a:r>
            <a:r>
              <a:rPr lang="de-AT" sz="2800" i="1" dirty="0">
                <a:effectLst>
                  <a:outerShdw blurRad="38100" dist="38100" dir="2700000" algn="tl">
                    <a:srgbClr val="000000"/>
                  </a:outerShdw>
                </a:effectLst>
                <a:latin typeface="MetaPlusBold-" charset="0"/>
              </a:rPr>
              <a:t> fall in </a:t>
            </a:r>
            <a:r>
              <a:rPr lang="de-AT" sz="2800" i="1" dirty="0" err="1">
                <a:effectLst>
                  <a:outerShdw blurRad="38100" dist="38100" dir="2700000" algn="tl">
                    <a:srgbClr val="000000"/>
                  </a:outerShdw>
                </a:effectLst>
                <a:latin typeface="MetaPlusBold-" charset="0"/>
              </a:rPr>
              <a:t>love</a:t>
            </a:r>
            <a:r>
              <a:rPr lang="de-AT" sz="2800" i="1" dirty="0">
                <a:effectLst>
                  <a:outerShdw blurRad="38100" dist="38100" dir="2700000" algn="tl">
                    <a:srgbClr val="000000"/>
                  </a:outerShdw>
                </a:effectLst>
                <a:latin typeface="MetaPlusBold-" charset="0"/>
              </a:rPr>
              <a:t> </a:t>
            </a:r>
            <a:r>
              <a:rPr lang="de-AT" sz="2800" i="1" dirty="0" err="1">
                <a:effectLst>
                  <a:outerShdw blurRad="38100" dist="38100" dir="2700000" algn="tl">
                    <a:srgbClr val="000000"/>
                  </a:outerShdw>
                </a:effectLst>
                <a:latin typeface="MetaPlusBold-" charset="0"/>
              </a:rPr>
              <a:t>to</a:t>
            </a:r>
            <a:r>
              <a:rPr lang="de-AT" sz="2800" i="1" dirty="0">
                <a:effectLst>
                  <a:outerShdw blurRad="38100" dist="38100" dir="2700000" algn="tl">
                    <a:srgbClr val="000000"/>
                  </a:outerShdw>
                </a:effectLst>
                <a:latin typeface="MetaPlusBold-" charset="0"/>
              </a:rPr>
              <a:t> </a:t>
            </a:r>
            <a:r>
              <a:rPr lang="de-AT" sz="2800" i="1" dirty="0" err="1">
                <a:effectLst>
                  <a:outerShdw blurRad="38100" dist="38100" dir="2700000" algn="tl">
                    <a:srgbClr val="000000"/>
                  </a:outerShdw>
                </a:effectLst>
                <a:latin typeface="MetaPlusBold-" charset="0"/>
              </a:rPr>
              <a:t>nature</a:t>
            </a:r>
            <a:r>
              <a:rPr lang="de-AT" sz="2800" i="1" dirty="0">
                <a:effectLst>
                  <a:outerShdw blurRad="38100" dist="38100" dir="2700000" algn="tl">
                    <a:srgbClr val="000000"/>
                  </a:outerShdw>
                </a:effectLst>
                <a:latin typeface="MetaPlusBold-" charset="0"/>
              </a:rPr>
              <a:t> </a:t>
            </a:r>
            <a:r>
              <a:rPr lang="de-AT" sz="2800" i="1" dirty="0" err="1">
                <a:effectLst>
                  <a:outerShdw blurRad="38100" dist="38100" dir="2700000" algn="tl">
                    <a:srgbClr val="000000"/>
                  </a:outerShdw>
                </a:effectLst>
                <a:latin typeface="MetaPlusBold-" charset="0"/>
              </a:rPr>
              <a:t>is</a:t>
            </a:r>
            <a:r>
              <a:rPr lang="de-AT" sz="2800" i="1" dirty="0">
                <a:effectLst>
                  <a:outerShdw blurRad="38100" dist="38100" dir="2700000" algn="tl">
                    <a:srgbClr val="000000"/>
                  </a:outerShdw>
                </a:effectLst>
                <a:latin typeface="MetaPlusBold-" charset="0"/>
              </a:rPr>
              <a:t> </a:t>
            </a:r>
            <a:r>
              <a:rPr lang="de-AT" sz="2800" i="1" dirty="0" err="1">
                <a:effectLst>
                  <a:outerShdw blurRad="38100" dist="38100" dir="2700000" algn="tl">
                    <a:srgbClr val="000000"/>
                  </a:outerShdw>
                </a:effectLst>
                <a:latin typeface="MetaPlusBold-" charset="0"/>
              </a:rPr>
              <a:t>one</a:t>
            </a:r>
            <a:r>
              <a:rPr lang="de-AT" sz="2800" i="1" dirty="0">
                <a:effectLst>
                  <a:outerShdw blurRad="38100" dist="38100" dir="2700000" algn="tl">
                    <a:srgbClr val="000000"/>
                  </a:outerShdw>
                </a:effectLst>
                <a:latin typeface="MetaPlusBold-" charset="0"/>
              </a:rPr>
              <a:t> of </a:t>
            </a:r>
            <a:r>
              <a:rPr lang="de-AT" sz="2800" i="1" dirty="0" err="1">
                <a:effectLst>
                  <a:outerShdw blurRad="38100" dist="38100" dir="2700000" algn="tl">
                    <a:srgbClr val="000000"/>
                  </a:outerShdw>
                </a:effectLst>
                <a:latin typeface="MetaPlusBold-" charset="0"/>
              </a:rPr>
              <a:t>the</a:t>
            </a:r>
            <a:r>
              <a:rPr lang="de-AT" sz="2800" i="1" dirty="0">
                <a:effectLst>
                  <a:outerShdw blurRad="38100" dist="38100" dir="2700000" algn="tl">
                    <a:srgbClr val="000000"/>
                  </a:outerShdw>
                </a:effectLst>
                <a:latin typeface="MetaPlusBold-" charset="0"/>
              </a:rPr>
              <a:t> </a:t>
            </a:r>
            <a:r>
              <a:rPr lang="de-AT" sz="2800" i="1" dirty="0" err="1">
                <a:effectLst>
                  <a:outerShdw blurRad="38100" dist="38100" dir="2700000" algn="tl">
                    <a:srgbClr val="000000"/>
                  </a:outerShdw>
                </a:effectLst>
                <a:latin typeface="MetaPlusBold-" charset="0"/>
              </a:rPr>
              <a:t>greatest</a:t>
            </a:r>
            <a:r>
              <a:rPr lang="de-AT" sz="2800" i="1" dirty="0">
                <a:effectLst>
                  <a:outerShdw blurRad="38100" dist="38100" dir="2700000" algn="tl">
                    <a:srgbClr val="000000"/>
                  </a:outerShdw>
                </a:effectLst>
                <a:latin typeface="MetaPlusBold-" charset="0"/>
              </a:rPr>
              <a:t> </a:t>
            </a:r>
            <a:r>
              <a:rPr lang="de-AT" sz="2800" i="1" dirty="0" err="1">
                <a:effectLst>
                  <a:outerShdw blurRad="38100" dist="38100" dir="2700000" algn="tl">
                    <a:srgbClr val="000000"/>
                  </a:outerShdw>
                </a:effectLst>
                <a:latin typeface="MetaPlusBold-" charset="0"/>
              </a:rPr>
              <a:t>adventures</a:t>
            </a:r>
            <a:r>
              <a:rPr lang="de-AT" sz="2800" i="1" dirty="0">
                <a:effectLst>
                  <a:outerShdw blurRad="38100" dist="38100" dir="2700000" algn="tl">
                    <a:srgbClr val="000000"/>
                  </a:outerShdw>
                </a:effectLst>
                <a:latin typeface="MetaPlusBold-" charset="0"/>
              </a:rPr>
              <a:t> of </a:t>
            </a:r>
            <a:r>
              <a:rPr lang="de-AT" sz="2800" i="1" dirty="0" err="1">
                <a:effectLst>
                  <a:outerShdw blurRad="38100" dist="38100" dir="2700000" algn="tl">
                    <a:srgbClr val="000000"/>
                  </a:outerShdw>
                </a:effectLst>
                <a:latin typeface="MetaPlusBold-" charset="0"/>
              </a:rPr>
              <a:t>life</a:t>
            </a:r>
            <a:r>
              <a:rPr lang="de-AT" sz="2800" i="1" dirty="0">
                <a:effectLst>
                  <a:outerShdw blurRad="38100" dist="38100" dir="2700000" algn="tl">
                    <a:srgbClr val="000000"/>
                  </a:outerShdw>
                </a:effectLst>
                <a:latin typeface="MetaPlusBold-" charset="0"/>
              </a:rPr>
              <a:t>…</a:t>
            </a:r>
            <a:r>
              <a:rPr lang="ja-JP" altLang="de-AT" sz="2800" i="1" dirty="0">
                <a:effectLst>
                  <a:outerShdw blurRad="38100" dist="38100" dir="2700000" algn="tl">
                    <a:srgbClr val="000000"/>
                  </a:outerShdw>
                </a:effectLst>
                <a:latin typeface="MetaPlusBold-" charset="0"/>
              </a:rPr>
              <a:t>“</a:t>
            </a:r>
            <a:endParaRPr lang="de-AT" sz="2800" i="1" dirty="0">
              <a:effectLst>
                <a:outerShdw blurRad="38100" dist="38100" dir="2700000" algn="tl">
                  <a:srgbClr val="000000"/>
                </a:outerShdw>
              </a:effectLst>
              <a:latin typeface="MetaPlusBold-" charset="0"/>
            </a:endParaRPr>
          </a:p>
        </p:txBody>
      </p:sp>
    </p:spTree>
    <p:extLst>
      <p:ext uri="{BB962C8B-B14F-4D97-AF65-F5344CB8AC3E}">
        <p14:creationId xmlns:p14="http://schemas.microsoft.com/office/powerpoint/2010/main" val="2354682451"/>
      </p:ext>
    </p:extLst>
  </p:cSld>
  <p:clrMapOvr>
    <a:masterClrMapping/>
  </p:clrMapOvr>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tandarddesign">
  <a:themeElements>
    <a:clrScheme name="1_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tandarddesign">
      <a:majorFont>
        <a:latin typeface="Verdana"/>
        <a:ea typeface=""/>
        <a:cs typeface=""/>
      </a:majorFont>
      <a:minorFont>
        <a:latin typeface="Verdana"/>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0</TotalTime>
  <Words>639</Words>
  <Application>Microsoft Macintosh PowerPoint</Application>
  <PresentationFormat>Bildschirmpräsentation (4:3)</PresentationFormat>
  <Paragraphs>95</Paragraphs>
  <Slides>31</Slides>
  <Notes>0</Notes>
  <HiddenSlides>0</HiddenSlides>
  <MMClips>0</MMClips>
  <ScaleCrop>false</ScaleCrop>
  <HeadingPairs>
    <vt:vector size="6" baseType="variant">
      <vt:variant>
        <vt:lpstr>Design</vt:lpstr>
      </vt:variant>
      <vt:variant>
        <vt:i4>2</vt:i4>
      </vt:variant>
      <vt:variant>
        <vt:lpstr>Eingebettete OLE-Server</vt:lpstr>
      </vt:variant>
      <vt:variant>
        <vt:i4>1</vt:i4>
      </vt:variant>
      <vt:variant>
        <vt:lpstr>Folientitel</vt:lpstr>
      </vt:variant>
      <vt:variant>
        <vt:i4>31</vt:i4>
      </vt:variant>
    </vt:vector>
  </HeadingPairs>
  <TitlesOfParts>
    <vt:vector size="34" baseType="lpstr">
      <vt:lpstr>Larissa</vt:lpstr>
      <vt:lpstr>1_Standarddesign</vt:lpstr>
      <vt:lpstr>Microsoft Excel-Diagramm</vt:lpstr>
      <vt:lpstr>PowerPoint-Präsentation</vt:lpstr>
      <vt:lpstr>“From surveillance to education on the territory”  </vt:lpstr>
      <vt:lpstr>PowerPoint-Präsentation</vt:lpstr>
      <vt:lpstr>Previous efforts…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Advantages of an integral job description „Nationalpark Ranger“ </vt:lpstr>
      <vt:lpstr>PowerPoint-Präsentation</vt:lpstr>
      <vt:lpstr>PowerPoint-Präsentation</vt:lpstr>
      <vt:lpstr>PowerPoint-Präsentation</vt:lpstr>
      <vt:lpstr> </vt:lpstr>
      <vt:lpstr>Recreational activities</vt:lpstr>
      <vt:lpstr>PowerPoint-Präsentation</vt:lpstr>
      <vt:lpstr>PowerPoint-Präsentation</vt:lpstr>
      <vt:lpstr>River recreation</vt:lpstr>
      <vt:lpstr>Signs on-site</vt:lpstr>
      <vt:lpstr>On-site National Park Rangers</vt:lpstr>
      <vt:lpstr>Brochure on river recreation </vt:lpstr>
      <vt:lpstr>Backcountry skiing</vt:lpstr>
      <vt:lpstr>PowerPoint-Präsentation</vt:lpstr>
      <vt:lpstr>Environmental Education</vt:lpstr>
      <vt:lpstr>Environmental Education</vt:lpstr>
      <vt:lpstr>PowerPoint-Präsentation</vt:lpstr>
    </vt:vector>
  </TitlesOfParts>
  <Company>Nationalpark Gesäuse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surveillance to education on the territory”  </dc:title>
  <dc:creator>Martin</dc:creator>
  <cp:lastModifiedBy>Martin Hartmann</cp:lastModifiedBy>
  <cp:revision>20</cp:revision>
  <dcterms:created xsi:type="dcterms:W3CDTF">2013-01-16T12:08:52Z</dcterms:created>
  <dcterms:modified xsi:type="dcterms:W3CDTF">2013-01-16T21:10:28Z</dcterms:modified>
</cp:coreProperties>
</file>